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CF374945-AE2B-44F2-AB12-0536EAF49E1C}">
          <p14:sldIdLst>
            <p14:sldId id="256"/>
            <p14:sldId id="257"/>
            <p14:sldId id="258"/>
            <p14:sldId id="259"/>
            <p14:sldId id="260"/>
            <p14:sldId id="26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EBF2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92" autoAdjust="0"/>
  </p:normalViewPr>
  <p:slideViewPr>
    <p:cSldViewPr>
      <p:cViewPr varScale="1">
        <p:scale>
          <a:sx n="46" d="100"/>
          <a:sy n="46" d="100"/>
        </p:scale>
        <p:origin x="-1210" y="-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1C846D-F46D-4AB7-A59C-9070A70D640D}" type="datetimeFigureOut">
              <a:rPr lang="en-US" smtClean="0"/>
              <a:t>8/26/2011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541F0E-577E-41B6-9D62-13E057115746}" type="slidenum">
              <a:rPr lang="en-US" smtClean="0"/>
              <a:t>‹#›</a:t>
            </a:fld>
            <a:endParaRPr lang="en-US" dirty="0"/>
          </a:p>
        </p:txBody>
      </p:sp>
    </p:spTree>
    <p:extLst>
      <p:ext uri="{BB962C8B-B14F-4D97-AF65-F5344CB8AC3E}">
        <p14:creationId xmlns:p14="http://schemas.microsoft.com/office/powerpoint/2010/main" val="3326905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A1367B-A35B-44DA-8064-64568B922830}" type="datetimeFigureOut">
              <a:rPr lang="en-US" smtClean="0"/>
              <a:t>8/26/2011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24BDAC-F56E-4996-ADE5-7E670ED82AC2}" type="slidenum">
              <a:rPr lang="en-US" smtClean="0"/>
              <a:t>‹#›</a:t>
            </a:fld>
            <a:endParaRPr lang="en-US" dirty="0"/>
          </a:p>
        </p:txBody>
      </p:sp>
    </p:spTree>
    <p:extLst>
      <p:ext uri="{BB962C8B-B14F-4D97-AF65-F5344CB8AC3E}">
        <p14:creationId xmlns:p14="http://schemas.microsoft.com/office/powerpoint/2010/main" val="2190099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1367B-A35B-44DA-8064-64568B922830}" type="datetimeFigureOut">
              <a:rPr lang="en-US" smtClean="0"/>
              <a:t>8/26/2011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24BDAC-F56E-4996-ADE5-7E670ED82AC2}" type="slidenum">
              <a:rPr lang="en-US" smtClean="0"/>
              <a:t>‹#›</a:t>
            </a:fld>
            <a:endParaRPr lang="en-US" dirty="0"/>
          </a:p>
        </p:txBody>
      </p:sp>
    </p:spTree>
    <p:extLst>
      <p:ext uri="{BB962C8B-B14F-4D97-AF65-F5344CB8AC3E}">
        <p14:creationId xmlns:p14="http://schemas.microsoft.com/office/powerpoint/2010/main" val="4193359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1367B-A35B-44DA-8064-64568B922830}" type="datetimeFigureOut">
              <a:rPr lang="en-US" smtClean="0"/>
              <a:t>8/26/2011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24BDAC-F56E-4996-ADE5-7E670ED82AC2}" type="slidenum">
              <a:rPr lang="en-US" smtClean="0"/>
              <a:t>‹#›</a:t>
            </a:fld>
            <a:endParaRPr lang="en-US" dirty="0"/>
          </a:p>
        </p:txBody>
      </p:sp>
    </p:spTree>
    <p:extLst>
      <p:ext uri="{BB962C8B-B14F-4D97-AF65-F5344CB8AC3E}">
        <p14:creationId xmlns:p14="http://schemas.microsoft.com/office/powerpoint/2010/main" val="961304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1367B-A35B-44DA-8064-64568B922830}" type="datetimeFigureOut">
              <a:rPr lang="en-US" smtClean="0"/>
              <a:t>8/26/2011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24BDAC-F56E-4996-ADE5-7E670ED82AC2}" type="slidenum">
              <a:rPr lang="en-US" smtClean="0"/>
              <a:t>‹#›</a:t>
            </a:fld>
            <a:endParaRPr lang="en-US" dirty="0"/>
          </a:p>
        </p:txBody>
      </p:sp>
    </p:spTree>
    <p:extLst>
      <p:ext uri="{BB962C8B-B14F-4D97-AF65-F5344CB8AC3E}">
        <p14:creationId xmlns:p14="http://schemas.microsoft.com/office/powerpoint/2010/main" val="1856634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1367B-A35B-44DA-8064-64568B922830}" type="datetimeFigureOut">
              <a:rPr lang="en-US" smtClean="0"/>
              <a:t>8/26/2011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24BDAC-F56E-4996-ADE5-7E670ED82AC2}" type="slidenum">
              <a:rPr lang="en-US" smtClean="0"/>
              <a:t>‹#›</a:t>
            </a:fld>
            <a:endParaRPr lang="en-US" dirty="0"/>
          </a:p>
        </p:txBody>
      </p:sp>
    </p:spTree>
    <p:extLst>
      <p:ext uri="{BB962C8B-B14F-4D97-AF65-F5344CB8AC3E}">
        <p14:creationId xmlns:p14="http://schemas.microsoft.com/office/powerpoint/2010/main" val="1985965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A1367B-A35B-44DA-8064-64568B922830}" type="datetimeFigureOut">
              <a:rPr lang="en-US" smtClean="0"/>
              <a:t>8/26/2011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D24BDAC-F56E-4996-ADE5-7E670ED82AC2}" type="slidenum">
              <a:rPr lang="en-US" smtClean="0"/>
              <a:t>‹#›</a:t>
            </a:fld>
            <a:endParaRPr lang="en-US" dirty="0"/>
          </a:p>
        </p:txBody>
      </p:sp>
    </p:spTree>
    <p:extLst>
      <p:ext uri="{BB962C8B-B14F-4D97-AF65-F5344CB8AC3E}">
        <p14:creationId xmlns:p14="http://schemas.microsoft.com/office/powerpoint/2010/main" val="4150964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A1367B-A35B-44DA-8064-64568B922830}" type="datetimeFigureOut">
              <a:rPr lang="en-US" smtClean="0"/>
              <a:t>8/26/2011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D24BDAC-F56E-4996-ADE5-7E670ED82AC2}" type="slidenum">
              <a:rPr lang="en-US" smtClean="0"/>
              <a:t>‹#›</a:t>
            </a:fld>
            <a:endParaRPr lang="en-US" dirty="0"/>
          </a:p>
        </p:txBody>
      </p:sp>
    </p:spTree>
    <p:extLst>
      <p:ext uri="{BB962C8B-B14F-4D97-AF65-F5344CB8AC3E}">
        <p14:creationId xmlns:p14="http://schemas.microsoft.com/office/powerpoint/2010/main" val="3050573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A1367B-A35B-44DA-8064-64568B922830}" type="datetimeFigureOut">
              <a:rPr lang="en-US" smtClean="0"/>
              <a:t>8/26/2011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D24BDAC-F56E-4996-ADE5-7E670ED82AC2}" type="slidenum">
              <a:rPr lang="en-US" smtClean="0"/>
              <a:t>‹#›</a:t>
            </a:fld>
            <a:endParaRPr lang="en-US" dirty="0"/>
          </a:p>
        </p:txBody>
      </p:sp>
    </p:spTree>
    <p:extLst>
      <p:ext uri="{BB962C8B-B14F-4D97-AF65-F5344CB8AC3E}">
        <p14:creationId xmlns:p14="http://schemas.microsoft.com/office/powerpoint/2010/main" val="3320714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1367B-A35B-44DA-8064-64568B922830}" type="datetimeFigureOut">
              <a:rPr lang="en-US" smtClean="0"/>
              <a:t>8/26/2011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D24BDAC-F56E-4996-ADE5-7E670ED82AC2}" type="slidenum">
              <a:rPr lang="en-US" smtClean="0"/>
              <a:t>‹#›</a:t>
            </a:fld>
            <a:endParaRPr lang="en-US" dirty="0"/>
          </a:p>
        </p:txBody>
      </p:sp>
    </p:spTree>
    <p:extLst>
      <p:ext uri="{BB962C8B-B14F-4D97-AF65-F5344CB8AC3E}">
        <p14:creationId xmlns:p14="http://schemas.microsoft.com/office/powerpoint/2010/main" val="2792230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1367B-A35B-44DA-8064-64568B922830}" type="datetimeFigureOut">
              <a:rPr lang="en-US" smtClean="0"/>
              <a:t>8/26/2011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D24BDAC-F56E-4996-ADE5-7E670ED82AC2}" type="slidenum">
              <a:rPr lang="en-US" smtClean="0"/>
              <a:t>‹#›</a:t>
            </a:fld>
            <a:endParaRPr lang="en-US" dirty="0"/>
          </a:p>
        </p:txBody>
      </p:sp>
    </p:spTree>
    <p:extLst>
      <p:ext uri="{BB962C8B-B14F-4D97-AF65-F5344CB8AC3E}">
        <p14:creationId xmlns:p14="http://schemas.microsoft.com/office/powerpoint/2010/main" val="1555201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1367B-A35B-44DA-8064-64568B922830}" type="datetimeFigureOut">
              <a:rPr lang="en-US" smtClean="0"/>
              <a:t>8/26/2011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D24BDAC-F56E-4996-ADE5-7E670ED82AC2}" type="slidenum">
              <a:rPr lang="en-US" smtClean="0"/>
              <a:t>‹#›</a:t>
            </a:fld>
            <a:endParaRPr lang="en-US" dirty="0"/>
          </a:p>
        </p:txBody>
      </p:sp>
    </p:spTree>
    <p:extLst>
      <p:ext uri="{BB962C8B-B14F-4D97-AF65-F5344CB8AC3E}">
        <p14:creationId xmlns:p14="http://schemas.microsoft.com/office/powerpoint/2010/main" val="352228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40000"/>
            <a:lumOff val="60000"/>
            <a:alpha val="41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1367B-A35B-44DA-8064-64568B922830}" type="datetimeFigureOut">
              <a:rPr lang="en-US" smtClean="0"/>
              <a:t>8/26/2011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24BDAC-F56E-4996-ADE5-7E670ED82AC2}" type="slidenum">
              <a:rPr lang="en-US" smtClean="0"/>
              <a:t>‹#›</a:t>
            </a:fld>
            <a:endParaRPr lang="en-US" dirty="0"/>
          </a:p>
        </p:txBody>
      </p:sp>
    </p:spTree>
    <p:extLst>
      <p:ext uri="{BB962C8B-B14F-4D97-AF65-F5344CB8AC3E}">
        <p14:creationId xmlns:p14="http://schemas.microsoft.com/office/powerpoint/2010/main" val="25210929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www.franchisefutures.net/" TargetMode="External"/><Relationship Id="rId1" Type="http://schemas.openxmlformats.org/officeDocument/2006/relationships/slideLayout" Target="../slideLayouts/slideLayout7.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www.franchisefutures.net/" TargetMode="External"/><Relationship Id="rId1" Type="http://schemas.openxmlformats.org/officeDocument/2006/relationships/slideLayout" Target="../slideLayouts/slideLayout7.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http://www.franchisefutures.net/" TargetMode="External"/><Relationship Id="rId1" Type="http://schemas.openxmlformats.org/officeDocument/2006/relationships/slideLayout" Target="../slideLayouts/slideLayout7.xm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hyperlink" Target="http://www.franchisefutures.net/" TargetMode="External"/><Relationship Id="rId2" Type="http://schemas.openxmlformats.org/officeDocument/2006/relationships/hyperlink" Target="http://www.greatwraps.com/" TargetMode="External"/><Relationship Id="rId1" Type="http://schemas.openxmlformats.org/officeDocument/2006/relationships/slideLayout" Target="../slideLayouts/slideLayout7.xml"/><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hyperlink" Target="http://www.franchisefutures.net/" TargetMode="External"/><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hyperlink" Target="http://www.franchisefutures.net/" TargetMode="External"/><Relationship Id="rId1" Type="http://schemas.openxmlformats.org/officeDocument/2006/relationships/slideLayout" Target="../slideLayouts/slideLayout7.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273" y="34636"/>
            <a:ext cx="9144000" cy="6858000"/>
          </a:xfrm>
          <a:prstGeom prst="rect">
            <a:avLst/>
          </a:prstGeom>
        </p:spPr>
        <p:style>
          <a:lnRef idx="3">
            <a:schemeClr val="lt1"/>
          </a:lnRef>
          <a:fillRef idx="1">
            <a:schemeClr val="accent1"/>
          </a:fillRef>
          <a:effectRef idx="1">
            <a:schemeClr val="accent1"/>
          </a:effectRef>
          <a:fontRef idx="minor">
            <a:schemeClr val="lt1"/>
          </a:fontRef>
        </p:style>
      </p:pic>
      <p:pic>
        <p:nvPicPr>
          <p:cNvPr id="2" name="Picture 1">
            <a:hlinkClick r:id="rId2"/>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33097" y="762000"/>
            <a:ext cx="2816352" cy="1170432"/>
          </a:xfrm>
          <a:prstGeom prst="rect">
            <a:avLst/>
          </a:prstGeom>
        </p:spPr>
      </p:pic>
    </p:spTree>
    <p:extLst>
      <p:ext uri="{BB962C8B-B14F-4D97-AF65-F5344CB8AC3E}">
        <p14:creationId xmlns:p14="http://schemas.microsoft.com/office/powerpoint/2010/main" val="10629660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0" y="1066800"/>
            <a:ext cx="4724400" cy="2847975"/>
          </a:xfrm>
          <a:prstGeom prst="rect">
            <a:avLst/>
          </a:prstGeom>
        </p:spPr>
        <p:style>
          <a:lnRef idx="2">
            <a:schemeClr val="accent1">
              <a:shade val="50000"/>
            </a:schemeClr>
          </a:lnRef>
          <a:fillRef idx="1">
            <a:schemeClr val="accent1"/>
          </a:fillRef>
          <a:effectRef idx="0">
            <a:schemeClr val="accent1"/>
          </a:effectRef>
          <a:fontRef idx="minor">
            <a:schemeClr val="lt1"/>
          </a:fontRef>
        </p:style>
      </p:pic>
      <p:sp>
        <p:nvSpPr>
          <p:cNvPr id="3" name="TextBox 2"/>
          <p:cNvSpPr txBox="1"/>
          <p:nvPr/>
        </p:nvSpPr>
        <p:spPr>
          <a:xfrm>
            <a:off x="2286000" y="697468"/>
            <a:ext cx="4724400" cy="369332"/>
          </a:xfrm>
          <a:prstGeom prst="rect">
            <a:avLst/>
          </a:prstGeom>
          <a:noFill/>
        </p:spPr>
        <p:txBody>
          <a:bodyPr wrap="square" rtlCol="0">
            <a:spAutoFit/>
          </a:bodyPr>
          <a:lstStyle/>
          <a:p>
            <a:pPr algn="ctr"/>
            <a:r>
              <a:rPr lang="en-US" b="1" dirty="0" smtClean="0">
                <a:solidFill>
                  <a:srgbClr val="002060"/>
                </a:solidFill>
                <a:effectLst>
                  <a:outerShdw blurRad="38100" dist="38100" dir="2700000" algn="tl">
                    <a:srgbClr val="000000">
                      <a:alpha val="43137"/>
                    </a:srgbClr>
                  </a:outerShdw>
                </a:effectLst>
              </a:rPr>
              <a:t>        Science of Making a Decision</a:t>
            </a:r>
            <a:endParaRPr lang="en-US" b="1" dirty="0">
              <a:solidFill>
                <a:srgbClr val="002060"/>
              </a:solidFill>
              <a:effectLst>
                <a:outerShdw blurRad="38100" dist="38100" dir="2700000" algn="tl">
                  <a:srgbClr val="000000">
                    <a:alpha val="43137"/>
                  </a:srgbClr>
                </a:outerShdw>
              </a:effectLst>
            </a:endParaRPr>
          </a:p>
        </p:txBody>
      </p:sp>
      <p:sp>
        <p:nvSpPr>
          <p:cNvPr id="5" name="TextBox 4"/>
          <p:cNvSpPr txBox="1"/>
          <p:nvPr/>
        </p:nvSpPr>
        <p:spPr>
          <a:xfrm>
            <a:off x="3543506" y="4202668"/>
            <a:ext cx="2209387" cy="369332"/>
          </a:xfrm>
          <a:prstGeom prst="rect">
            <a:avLst/>
          </a:prstGeom>
          <a:noFill/>
        </p:spPr>
        <p:txBody>
          <a:bodyPr wrap="none" rtlCol="0">
            <a:spAutoFit/>
          </a:bodyPr>
          <a:lstStyle/>
          <a:p>
            <a:r>
              <a:rPr lang="en-US" b="1" dirty="0" smtClean="0">
                <a:solidFill>
                  <a:schemeClr val="tx2">
                    <a:lumMod val="50000"/>
                  </a:schemeClr>
                </a:solidFill>
              </a:rPr>
              <a:t>Just the facts…Please</a:t>
            </a:r>
            <a:endParaRPr lang="en-US" b="1" dirty="0">
              <a:solidFill>
                <a:schemeClr val="tx2">
                  <a:lumMod val="50000"/>
                </a:schemeClr>
              </a:solidFill>
            </a:endParaRPr>
          </a:p>
        </p:txBody>
      </p:sp>
      <p:pic>
        <p:nvPicPr>
          <p:cNvPr id="4" name="Picture 3">
            <a:hlinkClick r:id="rId2"/>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32848" y="4985420"/>
            <a:ext cx="2816352" cy="1170432"/>
          </a:xfrm>
          <a:prstGeom prst="rect">
            <a:avLst/>
          </a:prstGeom>
        </p:spPr>
      </p:pic>
    </p:spTree>
    <p:extLst>
      <p:ext uri="{BB962C8B-B14F-4D97-AF65-F5344CB8AC3E}">
        <p14:creationId xmlns:p14="http://schemas.microsoft.com/office/powerpoint/2010/main" val="2527218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hlinkClick r:id="rId2"/>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0250" y="1876425"/>
            <a:ext cx="5143500" cy="3105150"/>
          </a:xfrm>
          <a:prstGeom prst="rect">
            <a:avLst/>
          </a:prstGeom>
        </p:spPr>
        <p:style>
          <a:lnRef idx="2">
            <a:schemeClr val="accent3">
              <a:shade val="50000"/>
            </a:schemeClr>
          </a:lnRef>
          <a:fillRef idx="1">
            <a:schemeClr val="accent3"/>
          </a:fillRef>
          <a:effectRef idx="0">
            <a:schemeClr val="accent3"/>
          </a:effectRef>
          <a:fontRef idx="minor">
            <a:schemeClr val="lt1"/>
          </a:fontRef>
        </p:style>
      </p:pic>
      <p:sp>
        <p:nvSpPr>
          <p:cNvPr id="5" name="TextBox 4"/>
          <p:cNvSpPr txBox="1"/>
          <p:nvPr/>
        </p:nvSpPr>
        <p:spPr>
          <a:xfrm>
            <a:off x="2000250" y="1400768"/>
            <a:ext cx="5276850" cy="461665"/>
          </a:xfrm>
          <a:prstGeom prst="rect">
            <a:avLst/>
          </a:prstGeom>
          <a:noFill/>
        </p:spPr>
        <p:txBody>
          <a:bodyPr wrap="square" rtlCol="0">
            <a:spAutoFit/>
          </a:bodyPr>
          <a:lstStyle/>
          <a:p>
            <a:pPr algn="ctr"/>
            <a:r>
              <a:rPr lang="en-US" sz="2400" b="1" dirty="0" smtClean="0">
                <a:solidFill>
                  <a:schemeClr val="tx1">
                    <a:lumMod val="85000"/>
                    <a:lumOff val="15000"/>
                  </a:schemeClr>
                </a:solidFill>
              </a:rPr>
              <a:t>Let’s take most of the risk off the table</a:t>
            </a:r>
            <a:endParaRPr lang="en-US" sz="2400" b="1" dirty="0">
              <a:solidFill>
                <a:schemeClr val="tx1">
                  <a:lumMod val="85000"/>
                  <a:lumOff val="15000"/>
                </a:schemeClr>
              </a:solidFill>
            </a:endParaRPr>
          </a:p>
        </p:txBody>
      </p:sp>
      <p:pic>
        <p:nvPicPr>
          <p:cNvPr id="3" name="Picture 2">
            <a:hlinkClick r:id="rId2"/>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63824" y="5334000"/>
            <a:ext cx="2816352" cy="1170432"/>
          </a:xfrm>
          <a:prstGeom prst="rect">
            <a:avLst/>
          </a:prstGeom>
        </p:spPr>
      </p:pic>
    </p:spTree>
    <p:extLst>
      <p:ext uri="{BB962C8B-B14F-4D97-AF65-F5344CB8AC3E}">
        <p14:creationId xmlns:p14="http://schemas.microsoft.com/office/powerpoint/2010/main" val="11912336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0600" y="457200"/>
            <a:ext cx="7010400" cy="4247317"/>
          </a:xfrm>
          <a:prstGeom prst="rect">
            <a:avLst/>
          </a:prstGeom>
        </p:spPr>
        <p:txBody>
          <a:bodyPr wrap="square">
            <a:spAutoFit/>
          </a:bodyPr>
          <a:lstStyle/>
          <a:p>
            <a:pPr fontAlgn="t"/>
            <a:r>
              <a:rPr lang="en-US" dirty="0"/>
              <a:t>The search for the RIGHT franchise is a real challenge, especially in a pool of 3000+ options. The most effective path is one where an expert can help you along the path. The alternative is often very costly and time consuming. Jerry is one such expert who brings business and executive leadership decision making skills to his clients. In a challenging world of finding funding, he also provides access to funding resources that can save his clients tens of thousands of dollars.</a:t>
            </a:r>
          </a:p>
          <a:p>
            <a:pPr fontAlgn="t"/>
            <a:r>
              <a:rPr lang="en-US" dirty="0"/>
              <a:t>For anyone looking to own their own business - your first call should be to </a:t>
            </a:r>
            <a:r>
              <a:rPr lang="en-US" dirty="0" smtClean="0"/>
              <a:t>Jerry! </a:t>
            </a:r>
            <a:r>
              <a:rPr lang="en-US" b="1" i="1" dirty="0" smtClean="0"/>
              <a:t>LARRY </a:t>
            </a:r>
            <a:r>
              <a:rPr lang="en-US" b="1" i="1" dirty="0"/>
              <a:t>CARNELL CFE,CBI, CFB</a:t>
            </a:r>
            <a:r>
              <a:rPr lang="en-US" b="1" dirty="0"/>
              <a:t> -</a:t>
            </a:r>
            <a:r>
              <a:rPr lang="en-US" dirty="0" smtClean="0"/>
              <a:t>lcarnell@sbcglobal.net,</a:t>
            </a:r>
          </a:p>
          <a:p>
            <a:pPr fontAlgn="t"/>
            <a:r>
              <a:rPr lang="en-US" dirty="0" smtClean="0"/>
              <a:t>770.652.5393</a:t>
            </a:r>
          </a:p>
          <a:p>
            <a:pPr fontAlgn="t"/>
            <a:endParaRPr lang="en-US" dirty="0"/>
          </a:p>
          <a:p>
            <a:pPr fontAlgn="t"/>
            <a:endParaRPr lang="en-US" dirty="0" smtClean="0"/>
          </a:p>
          <a:p>
            <a:pPr fontAlgn="t"/>
            <a:r>
              <a:rPr lang="en-US" dirty="0" smtClean="0"/>
              <a:t>Thanks</a:t>
            </a:r>
            <a:r>
              <a:rPr lang="en-US" dirty="0"/>
              <a:t>!  I can really tell that you put a lot of work in with your clients and I certainly appreciate that.   Justin </a:t>
            </a:r>
            <a:r>
              <a:rPr lang="en-US" dirty="0" smtClean="0"/>
              <a:t>Schmidt,</a:t>
            </a:r>
            <a:r>
              <a:rPr lang="en-US" dirty="0"/>
              <a:t> </a:t>
            </a:r>
            <a:r>
              <a:rPr lang="en-US" dirty="0" smtClean="0"/>
              <a:t>Director </a:t>
            </a:r>
            <a:r>
              <a:rPr lang="en-US" dirty="0"/>
              <a:t>of Franchise Development </a:t>
            </a:r>
            <a:r>
              <a:rPr lang="en-US" dirty="0" smtClean="0"/>
              <a:t>, </a:t>
            </a:r>
            <a:r>
              <a:rPr lang="en-US" dirty="0"/>
              <a:t>Great Wraps </a:t>
            </a:r>
            <a:r>
              <a:rPr lang="en-US" b="1" dirty="0"/>
              <a:t> 404-248-9900  x</a:t>
            </a:r>
            <a:r>
              <a:rPr lang="en-US" dirty="0" smtClean="0"/>
              <a:t>16</a:t>
            </a:r>
            <a:r>
              <a:rPr lang="en-US" dirty="0"/>
              <a:t>. </a:t>
            </a:r>
            <a:r>
              <a:rPr lang="en-US" dirty="0">
                <a:hlinkClick r:id="rId2"/>
              </a:rPr>
              <a:t>www.greatwraps.com </a:t>
            </a:r>
            <a:endParaRPr lang="en-US" dirty="0"/>
          </a:p>
        </p:txBody>
      </p:sp>
      <p:pic>
        <p:nvPicPr>
          <p:cNvPr id="5" name="Picture 4">
            <a:hlinkClick r:id="rId3"/>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76600" y="5105400"/>
            <a:ext cx="2816352" cy="1170432"/>
          </a:xfrm>
          <a:prstGeom prst="rect">
            <a:avLst/>
          </a:prstGeom>
        </p:spPr>
      </p:pic>
    </p:spTree>
    <p:extLst>
      <p:ext uri="{BB962C8B-B14F-4D97-AF65-F5344CB8AC3E}">
        <p14:creationId xmlns:p14="http://schemas.microsoft.com/office/powerpoint/2010/main" val="9984029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0417" y="1552313"/>
            <a:ext cx="4763165" cy="3753374"/>
          </a:xfrm>
          <a:prstGeom prst="rect">
            <a:avLst/>
          </a:prstGeom>
        </p:spPr>
        <p:style>
          <a:lnRef idx="2">
            <a:schemeClr val="accent5">
              <a:shade val="50000"/>
            </a:schemeClr>
          </a:lnRef>
          <a:fillRef idx="1">
            <a:schemeClr val="accent5"/>
          </a:fillRef>
          <a:effectRef idx="0">
            <a:schemeClr val="accent5"/>
          </a:effectRef>
          <a:fontRef idx="minor">
            <a:schemeClr val="lt1"/>
          </a:fontRef>
        </p:style>
      </p:pic>
      <p:cxnSp>
        <p:nvCxnSpPr>
          <p:cNvPr id="4" name="Straight Connector 3"/>
          <p:cNvCxnSpPr/>
          <p:nvPr/>
        </p:nvCxnSpPr>
        <p:spPr>
          <a:xfrm>
            <a:off x="1981200" y="3962400"/>
            <a:ext cx="5181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 name="Picture 2">
            <a:hlinkClick r:id="rId3"/>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71888" y="3994265"/>
            <a:ext cx="2816352" cy="1170432"/>
          </a:xfrm>
          <a:prstGeom prst="rect">
            <a:avLst/>
          </a:prstGeom>
        </p:spPr>
      </p:pic>
    </p:spTree>
    <p:extLst>
      <p:ext uri="{BB962C8B-B14F-4D97-AF65-F5344CB8AC3E}">
        <p14:creationId xmlns:p14="http://schemas.microsoft.com/office/powerpoint/2010/main" val="39321616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43000" y="2748450"/>
            <a:ext cx="7848600" cy="2308324"/>
          </a:xfrm>
          <a:prstGeom prst="rect">
            <a:avLst/>
          </a:prstGeom>
          <a:noFill/>
        </p:spPr>
        <p:txBody>
          <a:bodyPr wrap="square" rtlCol="0">
            <a:spAutoFit/>
          </a:bodyPr>
          <a:lstStyle/>
          <a:p>
            <a:r>
              <a:rPr lang="en-US" b="1" dirty="0" smtClean="0">
                <a:solidFill>
                  <a:schemeClr val="accent6">
                    <a:lumMod val="75000"/>
                  </a:schemeClr>
                </a:solidFill>
              </a:rPr>
              <a:t>                                           At </a:t>
            </a:r>
            <a:r>
              <a:rPr lang="en-US" b="1" dirty="0">
                <a:solidFill>
                  <a:schemeClr val="accent6">
                    <a:lumMod val="75000"/>
                  </a:schemeClr>
                </a:solidFill>
              </a:rPr>
              <a:t>no cost, </a:t>
            </a:r>
            <a:r>
              <a:rPr lang="en-US" b="1" dirty="0" smtClean="0">
                <a:solidFill>
                  <a:schemeClr val="accent6">
                    <a:lumMod val="75000"/>
                  </a:schemeClr>
                </a:solidFill>
              </a:rPr>
              <a:t>I  </a:t>
            </a:r>
            <a:r>
              <a:rPr lang="en-US" b="1" dirty="0">
                <a:solidFill>
                  <a:schemeClr val="accent6">
                    <a:lumMod val="75000"/>
                  </a:schemeClr>
                </a:solidFill>
              </a:rPr>
              <a:t>can help you</a:t>
            </a:r>
            <a:r>
              <a:rPr lang="en-US" b="1" dirty="0">
                <a:solidFill>
                  <a:schemeClr val="bg2">
                    <a:lumMod val="25000"/>
                  </a:schemeClr>
                </a:solidFill>
              </a:rPr>
              <a:t>:</a:t>
            </a:r>
          </a:p>
          <a:p>
            <a:pPr marL="285750" indent="-285750">
              <a:buFont typeface="Wingdings" pitchFamily="2" charset="2"/>
              <a:buChar char="§"/>
            </a:pPr>
            <a:r>
              <a:rPr lang="en-US" b="1" dirty="0" smtClean="0">
                <a:solidFill>
                  <a:schemeClr val="tx1">
                    <a:lumMod val="85000"/>
                    <a:lumOff val="15000"/>
                  </a:schemeClr>
                </a:solidFill>
              </a:rPr>
              <a:t>         Find </a:t>
            </a:r>
            <a:r>
              <a:rPr lang="en-US" b="1" dirty="0">
                <a:solidFill>
                  <a:schemeClr val="tx1">
                    <a:lumMod val="85000"/>
                    <a:lumOff val="15000"/>
                  </a:schemeClr>
                </a:solidFill>
              </a:rPr>
              <a:t>quality opportunities not widely </a:t>
            </a:r>
            <a:r>
              <a:rPr lang="en-US" b="1" dirty="0" smtClean="0">
                <a:solidFill>
                  <a:schemeClr val="tx1">
                    <a:lumMod val="85000"/>
                    <a:lumOff val="15000"/>
                  </a:schemeClr>
                </a:solidFill>
              </a:rPr>
              <a:t>advertised.</a:t>
            </a:r>
            <a:endParaRPr lang="en-US" b="1" dirty="0">
              <a:solidFill>
                <a:schemeClr val="tx1">
                  <a:lumMod val="85000"/>
                  <a:lumOff val="15000"/>
                </a:schemeClr>
              </a:solidFill>
            </a:endParaRPr>
          </a:p>
          <a:p>
            <a:pPr marL="285750" indent="-285750">
              <a:buFont typeface="Wingdings" pitchFamily="2" charset="2"/>
              <a:buChar char="§"/>
            </a:pPr>
            <a:r>
              <a:rPr lang="en-US" b="1" dirty="0" smtClean="0">
                <a:solidFill>
                  <a:schemeClr val="tx1">
                    <a:lumMod val="85000"/>
                    <a:lumOff val="15000"/>
                  </a:schemeClr>
                </a:solidFill>
              </a:rPr>
              <a:t>         Identify </a:t>
            </a:r>
            <a:r>
              <a:rPr lang="en-US" b="1" dirty="0">
                <a:solidFill>
                  <a:schemeClr val="tx1">
                    <a:lumMod val="85000"/>
                    <a:lumOff val="15000"/>
                  </a:schemeClr>
                </a:solidFill>
              </a:rPr>
              <a:t>options that fit your lifestyle </a:t>
            </a:r>
            <a:r>
              <a:rPr lang="en-US" b="1" i="1" dirty="0">
                <a:solidFill>
                  <a:schemeClr val="tx1">
                    <a:lumMod val="85000"/>
                    <a:lumOff val="15000"/>
                  </a:schemeClr>
                </a:solidFill>
              </a:rPr>
              <a:t>and</a:t>
            </a:r>
            <a:r>
              <a:rPr lang="en-US" b="1" dirty="0">
                <a:solidFill>
                  <a:schemeClr val="tx1">
                    <a:lumMod val="85000"/>
                    <a:lumOff val="15000"/>
                  </a:schemeClr>
                </a:solidFill>
              </a:rPr>
              <a:t> your business </a:t>
            </a:r>
            <a:r>
              <a:rPr lang="en-US" b="1" dirty="0" smtClean="0">
                <a:solidFill>
                  <a:schemeClr val="tx1">
                    <a:lumMod val="85000"/>
                    <a:lumOff val="15000"/>
                  </a:schemeClr>
                </a:solidFill>
              </a:rPr>
              <a:t>objectives.</a:t>
            </a:r>
            <a:endParaRPr lang="en-US" b="1" dirty="0">
              <a:solidFill>
                <a:schemeClr val="tx1">
                  <a:lumMod val="85000"/>
                  <a:lumOff val="15000"/>
                </a:schemeClr>
              </a:solidFill>
            </a:endParaRPr>
          </a:p>
          <a:p>
            <a:pPr marL="285750" indent="-285750">
              <a:buFont typeface="Wingdings" pitchFamily="2" charset="2"/>
              <a:buChar char="§"/>
            </a:pPr>
            <a:r>
              <a:rPr lang="en-US" b="1" dirty="0" smtClean="0">
                <a:solidFill>
                  <a:schemeClr val="tx1">
                    <a:lumMod val="85000"/>
                    <a:lumOff val="15000"/>
                  </a:schemeClr>
                </a:solidFill>
              </a:rPr>
              <a:t>         Access our extensive industry contacts.</a:t>
            </a:r>
          </a:p>
          <a:p>
            <a:pPr marL="285750" indent="-285750">
              <a:buFont typeface="Wingdings" pitchFamily="2" charset="2"/>
              <a:buChar char="§"/>
            </a:pPr>
            <a:r>
              <a:rPr lang="en-US" b="1" dirty="0" smtClean="0">
                <a:solidFill>
                  <a:schemeClr val="tx1">
                    <a:lumMod val="85000"/>
                    <a:lumOff val="15000"/>
                  </a:schemeClr>
                </a:solidFill>
              </a:rPr>
              <a:t>         Avoid </a:t>
            </a:r>
            <a:r>
              <a:rPr lang="en-US" b="1" dirty="0">
                <a:solidFill>
                  <a:schemeClr val="tx1">
                    <a:lumMod val="85000"/>
                    <a:lumOff val="15000"/>
                  </a:schemeClr>
                </a:solidFill>
              </a:rPr>
              <a:t>costly mistakes as we already know the safest, strongest </a:t>
            </a:r>
            <a:r>
              <a:rPr lang="en-US" b="1" dirty="0" smtClean="0">
                <a:solidFill>
                  <a:schemeClr val="tx1">
                    <a:lumMod val="85000"/>
                    <a:lumOff val="15000"/>
                  </a:schemeClr>
                </a:solidFill>
              </a:rPr>
              <a:t>and</a:t>
            </a:r>
          </a:p>
          <a:p>
            <a:r>
              <a:rPr lang="en-US" b="1" dirty="0">
                <a:solidFill>
                  <a:schemeClr val="tx1">
                    <a:lumMod val="85000"/>
                    <a:lumOff val="15000"/>
                  </a:schemeClr>
                </a:solidFill>
              </a:rPr>
              <a:t> </a:t>
            </a:r>
            <a:r>
              <a:rPr lang="en-US" b="1" dirty="0" smtClean="0">
                <a:solidFill>
                  <a:schemeClr val="tx1">
                    <a:lumMod val="85000"/>
                    <a:lumOff val="15000"/>
                  </a:schemeClr>
                </a:solidFill>
              </a:rPr>
              <a:t>             most lucrative business’s in the marketplace today.</a:t>
            </a:r>
          </a:p>
          <a:p>
            <a:r>
              <a:rPr lang="en-US" b="1" dirty="0" smtClean="0">
                <a:solidFill>
                  <a:schemeClr val="tx1">
                    <a:lumMod val="85000"/>
                    <a:lumOff val="15000"/>
                  </a:schemeClr>
                </a:solidFill>
              </a:rPr>
              <a:t> </a:t>
            </a:r>
            <a:endParaRPr lang="en" b="1" dirty="0" smtClean="0">
              <a:solidFill>
                <a:schemeClr val="tx1">
                  <a:lumMod val="85000"/>
                  <a:lumOff val="15000"/>
                </a:schemeClr>
              </a:solidFill>
            </a:endParaRPr>
          </a:p>
          <a:p>
            <a:r>
              <a:rPr lang="en" b="1" dirty="0">
                <a:solidFill>
                  <a:schemeClr val="tx1">
                    <a:lumMod val="85000"/>
                    <a:lumOff val="15000"/>
                  </a:schemeClr>
                </a:solidFill>
              </a:rPr>
              <a:t> </a:t>
            </a:r>
            <a:r>
              <a:rPr lang="en" b="1" dirty="0" smtClean="0">
                <a:solidFill>
                  <a:schemeClr val="tx1">
                    <a:lumMod val="85000"/>
                    <a:lumOff val="15000"/>
                  </a:schemeClr>
                </a:solidFill>
              </a:rPr>
              <a:t>      </a:t>
            </a:r>
            <a:r>
              <a:rPr lang="en-US" b="1" dirty="0" smtClean="0">
                <a:solidFill>
                  <a:schemeClr val="tx1">
                    <a:lumMod val="85000"/>
                    <a:lumOff val="15000"/>
                  </a:schemeClr>
                </a:solidFill>
              </a:rPr>
              <a:t>       I </a:t>
            </a:r>
            <a:r>
              <a:rPr lang="en-US" b="1" dirty="0">
                <a:solidFill>
                  <a:schemeClr val="tx1">
                    <a:lumMod val="85000"/>
                    <a:lumOff val="15000"/>
                  </a:schemeClr>
                </a:solidFill>
              </a:rPr>
              <a:t>would be happy to help you if you would like a fresh perspective.</a:t>
            </a:r>
          </a:p>
        </p:txBody>
      </p:sp>
      <p:sp>
        <p:nvSpPr>
          <p:cNvPr id="5" name="Footer Placeholder 4"/>
          <p:cNvSpPr>
            <a:spLocks noGrp="1"/>
          </p:cNvSpPr>
          <p:nvPr>
            <p:ph type="ftr" sz="quarter" idx="11"/>
          </p:nvPr>
        </p:nvSpPr>
        <p:spPr>
          <a:xfrm>
            <a:off x="1308562" y="5334000"/>
            <a:ext cx="6997238" cy="1066800"/>
          </a:xfrm>
        </p:spPr>
        <p:txBody>
          <a:bodyPr/>
          <a:lstStyle/>
          <a:p>
            <a:r>
              <a:rPr lang="en-US" sz="2000" b="1" dirty="0" smtClean="0">
                <a:solidFill>
                  <a:schemeClr val="tx1">
                    <a:lumMod val="85000"/>
                    <a:lumOff val="15000"/>
                  </a:schemeClr>
                </a:solidFill>
                <a:latin typeface="Calibri" pitchFamily="34" charset="0"/>
              </a:rPr>
              <a:t>Contact me here’s how:</a:t>
            </a:r>
          </a:p>
          <a:p>
            <a:r>
              <a:rPr lang="en-US" sz="2000" b="1" dirty="0" smtClean="0">
                <a:solidFill>
                  <a:schemeClr val="tx1">
                    <a:lumMod val="85000"/>
                    <a:lumOff val="15000"/>
                  </a:schemeClr>
                </a:solidFill>
                <a:latin typeface="Calibri" pitchFamily="34" charset="0"/>
              </a:rPr>
              <a:t>Tf:1866.826.0103</a:t>
            </a:r>
          </a:p>
          <a:p>
            <a:r>
              <a:rPr lang="en-US" sz="2000" b="1" dirty="0" smtClean="0">
                <a:solidFill>
                  <a:schemeClr val="tx1">
                    <a:lumMod val="85000"/>
                    <a:lumOff val="15000"/>
                  </a:schemeClr>
                </a:solidFill>
                <a:latin typeface="Calibri" pitchFamily="34" charset="0"/>
              </a:rPr>
              <a:t>Em:jerry@franchisefutures.net</a:t>
            </a:r>
            <a:endParaRPr lang="en-US" sz="2000" b="1" dirty="0">
              <a:solidFill>
                <a:schemeClr val="tx1">
                  <a:lumMod val="85000"/>
                  <a:lumOff val="15000"/>
                </a:schemeClr>
              </a:solidFill>
              <a:latin typeface="Calibri" pitchFamily="34" charset="0"/>
            </a:endParaRPr>
          </a:p>
        </p:txBody>
      </p:sp>
      <p:sp>
        <p:nvSpPr>
          <p:cNvPr id="6" name="TextBox 5"/>
          <p:cNvSpPr txBox="1"/>
          <p:nvPr/>
        </p:nvSpPr>
        <p:spPr>
          <a:xfrm>
            <a:off x="3943350" y="2053644"/>
            <a:ext cx="3505200" cy="369332"/>
          </a:xfrm>
          <a:prstGeom prst="rect">
            <a:avLst/>
          </a:prstGeom>
          <a:noFill/>
        </p:spPr>
        <p:txBody>
          <a:bodyPr wrap="square" rtlCol="0">
            <a:spAutoFit/>
          </a:bodyPr>
          <a:lstStyle/>
          <a:p>
            <a:pPr algn="ctr"/>
            <a:r>
              <a:rPr lang="en-US" b="1" dirty="0" smtClean="0">
                <a:solidFill>
                  <a:schemeClr val="tx1">
                    <a:lumMod val="85000"/>
                    <a:lumOff val="15000"/>
                  </a:schemeClr>
                </a:solidFill>
              </a:rPr>
              <a:t>Thank You</a:t>
            </a:r>
            <a:r>
              <a:rPr lang="en-US" dirty="0" smtClean="0"/>
              <a:t>!</a:t>
            </a:r>
            <a:endParaRPr lang="en-US" dirty="0"/>
          </a:p>
        </p:txBody>
      </p:sp>
      <p:pic>
        <p:nvPicPr>
          <p:cNvPr id="7" name="Picture 6">
            <a:hlinkClick r:id="rId2"/>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625" y="0"/>
            <a:ext cx="2565400" cy="2283206"/>
          </a:xfrm>
          <a:prstGeom prst="roundRect">
            <a:avLst>
              <a:gd name="adj" fmla="val 8594"/>
            </a:avLst>
          </a:prstGeom>
          <a:ln/>
        </p:spPr>
        <p:style>
          <a:lnRef idx="2">
            <a:schemeClr val="accent6"/>
          </a:lnRef>
          <a:fillRef idx="1001">
            <a:schemeClr val="lt2"/>
          </a:fillRef>
          <a:effectRef idx="0">
            <a:schemeClr val="accent6"/>
          </a:effectRef>
          <a:fontRef idx="minor">
            <a:schemeClr val="dk1"/>
          </a:fontRef>
        </p:style>
      </p:pic>
      <p:pic>
        <p:nvPicPr>
          <p:cNvPr id="3" name="Picture 2">
            <a:hlinkClick r:id="rId2"/>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43350" y="304800"/>
            <a:ext cx="2816352" cy="1170432"/>
          </a:xfrm>
          <a:prstGeom prst="rect">
            <a:avLst/>
          </a:prstGeom>
        </p:spPr>
      </p:pic>
    </p:spTree>
    <p:extLst>
      <p:ext uri="{BB962C8B-B14F-4D97-AF65-F5344CB8AC3E}">
        <p14:creationId xmlns:p14="http://schemas.microsoft.com/office/powerpoint/2010/main" val="37938813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327</TotalTime>
  <Words>216</Words>
  <Application>Microsoft Office PowerPoint</Application>
  <PresentationFormat>On-screen Show (4:3)</PresentationFormat>
  <Paragraphs>21</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Jerry_</dc:creator>
  <cp:lastModifiedBy>Jerry_</cp:lastModifiedBy>
  <cp:revision>47</cp:revision>
  <dcterms:created xsi:type="dcterms:W3CDTF">2011-05-31T01:19:10Z</dcterms:created>
  <dcterms:modified xsi:type="dcterms:W3CDTF">2011-08-26T18:56:08Z</dcterms:modified>
</cp:coreProperties>
</file>