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1" r:id="rId10"/>
    <p:sldId id="274" r:id="rId11"/>
    <p:sldId id="269" r:id="rId12"/>
    <p:sldId id="270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28" autoAdjust="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AFC27-0060-4AB6-B3BD-44241EDB55DE}" type="doc">
      <dgm:prSet loTypeId="urn:microsoft.com/office/officeart/2005/8/layout/radial4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065F59CF-FDDB-49B8-A8AB-4CF83557918B}">
      <dgm:prSet phldrT="[Text]"/>
      <dgm:spPr>
        <a:ln w="57150">
          <a:solidFill>
            <a:srgbClr val="005800"/>
          </a:solidFill>
        </a:ln>
      </dgm:spPr>
      <dgm:t>
        <a:bodyPr/>
        <a:lstStyle/>
        <a:p>
          <a:r>
            <a:rPr lang="en-CA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Your B.A.T.T.L.E. System</a:t>
          </a:r>
          <a:endParaRPr lang="en-CA" b="1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BC895DE-3797-4099-9A4C-0930B2184A1E}" type="parTrans" cxnId="{3206DB4B-204C-429B-8C51-C509CC2F92FD}">
      <dgm:prSet/>
      <dgm:spPr/>
      <dgm:t>
        <a:bodyPr/>
        <a:lstStyle/>
        <a:p>
          <a:endParaRPr lang="en-CA"/>
        </a:p>
      </dgm:t>
    </dgm:pt>
    <dgm:pt modelId="{A0381548-D5F1-42F3-8BD5-E550FB7BB0EC}" type="sibTrans" cxnId="{3206DB4B-204C-429B-8C51-C509CC2F92FD}">
      <dgm:prSet/>
      <dgm:spPr/>
      <dgm:t>
        <a:bodyPr/>
        <a:lstStyle/>
        <a:p>
          <a:endParaRPr lang="en-CA"/>
        </a:p>
      </dgm:t>
    </dgm:pt>
    <dgm:pt modelId="{7654CA88-3199-4320-92D4-AE7B27642CCE}">
      <dgm:prSet phldrT="[Text]" custT="1"/>
      <dgm:spPr>
        <a:ln w="57150">
          <a:solidFill>
            <a:srgbClr val="005800"/>
          </a:solidFill>
        </a:ln>
      </dgm:spPr>
      <dgm:t>
        <a:bodyPr/>
        <a:lstStyle/>
        <a:p>
          <a:r>
            <a:rPr lang="en-CA" sz="18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Your </a:t>
          </a:r>
          <a:br>
            <a:rPr lang="en-CA" sz="18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CA" sz="18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Medicare Website</a:t>
          </a:r>
          <a:endParaRPr lang="en-CA" sz="1800" b="1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3BDFF6A-9B7C-49FC-93FE-A1FD0DE7CA09}" type="parTrans" cxnId="{9AE2C187-3A5A-4704-9595-1BC701FAA906}">
      <dgm:prSet/>
      <dgm:spPr/>
      <dgm:t>
        <a:bodyPr/>
        <a:lstStyle/>
        <a:p>
          <a:endParaRPr lang="en-CA" dirty="0"/>
        </a:p>
      </dgm:t>
    </dgm:pt>
    <dgm:pt modelId="{B7C12642-B832-4872-A6AD-B006C0FCB9F6}" type="sibTrans" cxnId="{9AE2C187-3A5A-4704-9595-1BC701FAA906}">
      <dgm:prSet/>
      <dgm:spPr/>
      <dgm:t>
        <a:bodyPr/>
        <a:lstStyle/>
        <a:p>
          <a:endParaRPr lang="en-CA"/>
        </a:p>
      </dgm:t>
    </dgm:pt>
    <dgm:pt modelId="{3904772D-69C3-41B6-A480-E2508A5CF700}">
      <dgm:prSet phldrT="[Text]" custT="1"/>
      <dgm:spPr>
        <a:ln w="57150">
          <a:solidFill>
            <a:srgbClr val="005800"/>
          </a:solidFill>
        </a:ln>
      </dgm:spPr>
      <dgm:t>
        <a:bodyPr/>
        <a:lstStyle/>
        <a:p>
          <a:r>
            <a:rPr lang="en-CA" sz="20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Your </a:t>
          </a:r>
          <a:br>
            <a:rPr lang="en-CA" sz="20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CA" sz="20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Medicare Genie</a:t>
          </a:r>
          <a:endParaRPr lang="en-CA" sz="2000" b="1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DB2BA87-832A-4D4E-8145-14B6A4AC81D9}" type="parTrans" cxnId="{5BF970CF-888D-402F-A48D-D76F56BCD67E}">
      <dgm:prSet/>
      <dgm:spPr/>
      <dgm:t>
        <a:bodyPr/>
        <a:lstStyle/>
        <a:p>
          <a:endParaRPr lang="en-CA"/>
        </a:p>
      </dgm:t>
    </dgm:pt>
    <dgm:pt modelId="{88FADFDB-0A45-4419-8E49-1F568AFE2540}" type="sibTrans" cxnId="{5BF970CF-888D-402F-A48D-D76F56BCD67E}">
      <dgm:prSet/>
      <dgm:spPr/>
      <dgm:t>
        <a:bodyPr/>
        <a:lstStyle/>
        <a:p>
          <a:endParaRPr lang="en-CA"/>
        </a:p>
      </dgm:t>
    </dgm:pt>
    <dgm:pt modelId="{AA9F7D74-9EA3-447F-9FED-C06649211B1E}">
      <dgm:prSet phldrT="[Text]" custT="1"/>
      <dgm:spPr>
        <a:ln w="57150">
          <a:solidFill>
            <a:srgbClr val="005800"/>
          </a:solidFill>
        </a:ln>
      </dgm:spPr>
      <dgm:t>
        <a:bodyPr lIns="0" rIns="0"/>
        <a:lstStyle/>
        <a:p>
          <a:r>
            <a:rPr lang="en-CA" sz="18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MyNewMedicare.com</a:t>
          </a:r>
          <a:endParaRPr lang="en-CA" sz="1800" b="1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4702A66-E468-47F7-AB30-BB81D8753B3A}" type="parTrans" cxnId="{2C79C8B7-5DDC-4C0F-AD28-A720FAE0DE1F}">
      <dgm:prSet/>
      <dgm:spPr/>
      <dgm:t>
        <a:bodyPr/>
        <a:lstStyle/>
        <a:p>
          <a:endParaRPr lang="en-CA"/>
        </a:p>
      </dgm:t>
    </dgm:pt>
    <dgm:pt modelId="{7301D2B3-BF0E-4AB1-80D2-C73A43A089DA}" type="sibTrans" cxnId="{2C79C8B7-5DDC-4C0F-AD28-A720FAE0DE1F}">
      <dgm:prSet/>
      <dgm:spPr/>
      <dgm:t>
        <a:bodyPr/>
        <a:lstStyle/>
        <a:p>
          <a:endParaRPr lang="en-CA"/>
        </a:p>
      </dgm:t>
    </dgm:pt>
    <dgm:pt modelId="{E3CC2A0E-C33B-4EAB-9166-08A5992F61CD}">
      <dgm:prSet phldrT="[Text]" custT="1"/>
      <dgm:spPr>
        <a:ln w="57150">
          <a:solidFill>
            <a:srgbClr val="005800"/>
          </a:solidFill>
        </a:ln>
      </dgm:spPr>
      <dgm:t>
        <a:bodyPr lIns="0" rIns="0"/>
        <a:lstStyle/>
        <a:p>
          <a:r>
            <a:rPr lang="en-CA" sz="18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>
                    <a:alpha val="89000"/>
                  </a:schemeClr>
                </a:outerShdw>
              </a:effectLst>
              <a:latin typeface="Arial" pitchFamily="34" charset="0"/>
              <a:cs typeface="Arial" pitchFamily="34" charset="0"/>
            </a:rPr>
            <a:t>Automated </a:t>
          </a:r>
          <a:br>
            <a:rPr lang="en-CA" sz="18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>
                    <a:alpha val="89000"/>
                  </a:scheme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CA" sz="18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>
                    <a:alpha val="89000"/>
                  </a:schemeClr>
                </a:outerShdw>
              </a:effectLst>
              <a:latin typeface="Arial" pitchFamily="34" charset="0"/>
              <a:cs typeface="Arial" pitchFamily="34" charset="0"/>
            </a:rPr>
            <a:t>Email Marketing Campaigns</a:t>
          </a:r>
          <a:endParaRPr lang="en-CA" sz="1800" b="1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>
                  <a:alpha val="89000"/>
                </a:scheme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A9499CE-9DD6-4DDB-99D7-DFCF36DCEA30}" type="parTrans" cxnId="{5AC47335-285E-4B95-B1C8-7D9B866276A6}">
      <dgm:prSet/>
      <dgm:spPr/>
      <dgm:t>
        <a:bodyPr/>
        <a:lstStyle/>
        <a:p>
          <a:endParaRPr lang="en-CA"/>
        </a:p>
      </dgm:t>
    </dgm:pt>
    <dgm:pt modelId="{61374825-DADA-4266-8FBA-094C94AC622F}" type="sibTrans" cxnId="{5AC47335-285E-4B95-B1C8-7D9B866276A6}">
      <dgm:prSet/>
      <dgm:spPr/>
      <dgm:t>
        <a:bodyPr/>
        <a:lstStyle/>
        <a:p>
          <a:endParaRPr lang="en-CA"/>
        </a:p>
      </dgm:t>
    </dgm:pt>
    <dgm:pt modelId="{0FFC2E45-97A9-4EA8-A86D-00D894F03187}">
      <dgm:prSet phldrT="[Text]" custT="1"/>
      <dgm:spPr>
        <a:ln w="57150">
          <a:solidFill>
            <a:srgbClr val="005800"/>
          </a:solidFill>
        </a:ln>
      </dgm:spPr>
      <dgm:t>
        <a:bodyPr/>
        <a:lstStyle/>
        <a:p>
          <a:r>
            <a:rPr lang="en-CA" sz="20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Direct Mail Campaigns</a:t>
          </a:r>
          <a:endParaRPr lang="en-CA" sz="2000" b="1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84AD050-6FE3-4998-8D18-A8D3A80D5FE1}" type="parTrans" cxnId="{3DDF87F2-98BD-4F6C-B146-D49B551F5396}">
      <dgm:prSet/>
      <dgm:spPr/>
      <dgm:t>
        <a:bodyPr/>
        <a:lstStyle/>
        <a:p>
          <a:endParaRPr lang="en-CA"/>
        </a:p>
      </dgm:t>
    </dgm:pt>
    <dgm:pt modelId="{86B61074-24D9-47F2-A6B4-ACB1198CA2FC}" type="sibTrans" cxnId="{3DDF87F2-98BD-4F6C-B146-D49B551F5396}">
      <dgm:prSet/>
      <dgm:spPr/>
      <dgm:t>
        <a:bodyPr/>
        <a:lstStyle/>
        <a:p>
          <a:endParaRPr lang="en-CA"/>
        </a:p>
      </dgm:t>
    </dgm:pt>
    <dgm:pt modelId="{D141246F-3AE5-491B-9E99-E7092F6B25D0}">
      <dgm:prSet phldrT="[Text]" custT="1"/>
      <dgm:spPr>
        <a:ln w="57150">
          <a:solidFill>
            <a:srgbClr val="005800"/>
          </a:solidFill>
        </a:ln>
      </dgm:spPr>
      <dgm:t>
        <a:bodyPr/>
        <a:lstStyle/>
        <a:p>
          <a:r>
            <a:rPr lang="en-CA" sz="20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Active</a:t>
          </a:r>
        </a:p>
        <a:p>
          <a:r>
            <a:rPr lang="en-CA" sz="2000" b="1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Referrals</a:t>
          </a:r>
          <a:endParaRPr lang="en-CA" sz="2000" b="1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0533F26-6F28-43FB-AF40-6FB84F07A81A}" type="parTrans" cxnId="{942E3315-0444-4D30-9E0D-AE60AAAC4FF8}">
      <dgm:prSet/>
      <dgm:spPr/>
      <dgm:t>
        <a:bodyPr/>
        <a:lstStyle/>
        <a:p>
          <a:endParaRPr lang="en-CA"/>
        </a:p>
      </dgm:t>
    </dgm:pt>
    <dgm:pt modelId="{961BF41D-B7CF-4E6D-A129-002079AB174D}" type="sibTrans" cxnId="{942E3315-0444-4D30-9E0D-AE60AAAC4FF8}">
      <dgm:prSet/>
      <dgm:spPr/>
      <dgm:t>
        <a:bodyPr/>
        <a:lstStyle/>
        <a:p>
          <a:endParaRPr lang="en-CA"/>
        </a:p>
      </dgm:t>
    </dgm:pt>
    <dgm:pt modelId="{EFB511F7-8947-4E9F-9007-DFC8FE84F95A}" type="pres">
      <dgm:prSet presAssocID="{4DCAFC27-0060-4AB6-B3BD-44241EDB55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22D98E8-A232-4A18-8A13-2D3C4E060BAD}" type="pres">
      <dgm:prSet presAssocID="{065F59CF-FDDB-49B8-A8AB-4CF83557918B}" presName="centerShape" presStyleLbl="node0" presStyleIdx="0" presStyleCnt="1" custLinFactNeighborX="-391" custLinFactNeighborY="-1542"/>
      <dgm:spPr/>
      <dgm:t>
        <a:bodyPr/>
        <a:lstStyle/>
        <a:p>
          <a:endParaRPr lang="en-CA"/>
        </a:p>
      </dgm:t>
    </dgm:pt>
    <dgm:pt modelId="{64407DC4-C415-44FB-B1A5-891C4B34E7AF}" type="pres">
      <dgm:prSet presAssocID="{04702A66-E468-47F7-AB30-BB81D8753B3A}" presName="parTrans" presStyleLbl="bgSibTrans2D1" presStyleIdx="0" presStyleCnt="6"/>
      <dgm:spPr/>
      <dgm:t>
        <a:bodyPr/>
        <a:lstStyle/>
        <a:p>
          <a:endParaRPr lang="en-CA"/>
        </a:p>
      </dgm:t>
    </dgm:pt>
    <dgm:pt modelId="{28293E0E-B35A-49E2-8B52-89B09E667CAF}" type="pres">
      <dgm:prSet presAssocID="{AA9F7D74-9EA3-447F-9FED-C06649211B1E}" presName="node" presStyleLbl="node1" presStyleIdx="0" presStyleCnt="6" custScaleX="158594" custScaleY="110662" custRadScaleRad="89323" custRadScaleInc="-239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CE99D3-FD1B-4BE3-B3B0-FE89DD2D19E7}" type="pres">
      <dgm:prSet presAssocID="{23BDFF6A-9B7C-49FC-93FE-A1FD0DE7CA09}" presName="parTrans" presStyleLbl="bgSibTrans2D1" presStyleIdx="1" presStyleCnt="6"/>
      <dgm:spPr/>
      <dgm:t>
        <a:bodyPr/>
        <a:lstStyle/>
        <a:p>
          <a:endParaRPr lang="en-CA"/>
        </a:p>
      </dgm:t>
    </dgm:pt>
    <dgm:pt modelId="{E8FDAF0E-EF05-4764-BDFF-349520564AA6}" type="pres">
      <dgm:prSet presAssocID="{7654CA88-3199-4320-92D4-AE7B27642CCE}" presName="node" presStyleLbl="node1" presStyleIdx="1" presStyleCnt="6" custScaleX="161814" custRadScaleRad="98238" custRadScaleInc="-1545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3E1FD99-4931-482C-88C2-8F290CD60291}" type="pres">
      <dgm:prSet presAssocID="{EDB2BA87-832A-4D4E-8145-14B6A4AC81D9}" presName="parTrans" presStyleLbl="bgSibTrans2D1" presStyleIdx="2" presStyleCnt="6"/>
      <dgm:spPr/>
      <dgm:t>
        <a:bodyPr/>
        <a:lstStyle/>
        <a:p>
          <a:endParaRPr lang="en-CA"/>
        </a:p>
      </dgm:t>
    </dgm:pt>
    <dgm:pt modelId="{D4E5ED13-2A5F-486F-B912-EFBF165C2291}" type="pres">
      <dgm:prSet presAssocID="{3904772D-69C3-41B6-A480-E2508A5CF700}" presName="node" presStyleLbl="node1" presStyleIdx="2" presStyleCnt="6" custScaleX="146337" custRadScaleRad="102014" custRadScaleInc="-2078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ED9986-59F1-450C-89C0-59F0AF75BD88}" type="pres">
      <dgm:prSet presAssocID="{9A9499CE-9DD6-4DDB-99D7-DFCF36DCEA30}" presName="parTrans" presStyleLbl="bgSibTrans2D1" presStyleIdx="3" presStyleCnt="6"/>
      <dgm:spPr/>
      <dgm:t>
        <a:bodyPr/>
        <a:lstStyle/>
        <a:p>
          <a:endParaRPr lang="en-CA"/>
        </a:p>
      </dgm:t>
    </dgm:pt>
    <dgm:pt modelId="{60F5183E-C776-47A6-A1D0-EDA112F8C131}" type="pres">
      <dgm:prSet presAssocID="{E3CC2A0E-C33B-4EAB-9166-08A5992F61CD}" presName="node" presStyleLbl="node1" presStyleIdx="3" presStyleCnt="6" custScaleX="169025" custRadScaleRad="102470" custRadScaleInc="2264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C45A30-7455-4B22-B5BC-D7C749D9966D}" type="pres">
      <dgm:prSet presAssocID="{184AD050-6FE3-4998-8D18-A8D3A80D5FE1}" presName="parTrans" presStyleLbl="bgSibTrans2D1" presStyleIdx="4" presStyleCnt="6"/>
      <dgm:spPr/>
      <dgm:t>
        <a:bodyPr/>
        <a:lstStyle/>
        <a:p>
          <a:endParaRPr lang="en-CA"/>
        </a:p>
      </dgm:t>
    </dgm:pt>
    <dgm:pt modelId="{766C6CA2-462C-4563-B2A9-982031C23F66}" type="pres">
      <dgm:prSet presAssocID="{0FFC2E45-97A9-4EA8-A86D-00D894F03187}" presName="node" presStyleLbl="node1" presStyleIdx="4" presStyleCnt="6" custScaleX="154383" custScaleY="103943" custRadScaleRad="97910" custRadScaleInc="1673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24C494-4613-4D61-8D69-032A111A5CA9}" type="pres">
      <dgm:prSet presAssocID="{00533F26-6F28-43FB-AF40-6FB84F07A81A}" presName="parTrans" presStyleLbl="bgSibTrans2D1" presStyleIdx="5" presStyleCnt="6"/>
      <dgm:spPr/>
      <dgm:t>
        <a:bodyPr/>
        <a:lstStyle/>
        <a:p>
          <a:endParaRPr lang="en-CA"/>
        </a:p>
      </dgm:t>
    </dgm:pt>
    <dgm:pt modelId="{1E29EE45-7354-4006-AD36-98B72B5865BB}" type="pres">
      <dgm:prSet presAssocID="{D141246F-3AE5-491B-9E99-E7092F6B25D0}" presName="node" presStyleLbl="node1" presStyleIdx="5" presStyleCnt="6" custScaleX="147105" custScaleY="111332" custRadScaleRad="88191" custRadScaleInc="26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3EEAFB8-241D-489D-8AD3-65B8DC5FE95C}" type="presOf" srcId="{23BDFF6A-9B7C-49FC-93FE-A1FD0DE7CA09}" destId="{AFCE99D3-FD1B-4BE3-B3B0-FE89DD2D19E7}" srcOrd="0" destOrd="0" presId="urn:microsoft.com/office/officeart/2005/8/layout/radial4"/>
    <dgm:cxn modelId="{27233B58-3453-46D9-83AF-01DA39F44490}" type="presOf" srcId="{AA9F7D74-9EA3-447F-9FED-C06649211B1E}" destId="{28293E0E-B35A-49E2-8B52-89B09E667CAF}" srcOrd="0" destOrd="0" presId="urn:microsoft.com/office/officeart/2005/8/layout/radial4"/>
    <dgm:cxn modelId="{4D61FF0D-CBB6-493B-B842-7D905B601877}" type="presOf" srcId="{184AD050-6FE3-4998-8D18-A8D3A80D5FE1}" destId="{AEC45A30-7455-4B22-B5BC-D7C749D9966D}" srcOrd="0" destOrd="0" presId="urn:microsoft.com/office/officeart/2005/8/layout/radial4"/>
    <dgm:cxn modelId="{4BADD73E-69D6-4399-ADD7-18ADDFD14CDA}" type="presOf" srcId="{7654CA88-3199-4320-92D4-AE7B27642CCE}" destId="{E8FDAF0E-EF05-4764-BDFF-349520564AA6}" srcOrd="0" destOrd="0" presId="urn:microsoft.com/office/officeart/2005/8/layout/radial4"/>
    <dgm:cxn modelId="{5BF970CF-888D-402F-A48D-D76F56BCD67E}" srcId="{065F59CF-FDDB-49B8-A8AB-4CF83557918B}" destId="{3904772D-69C3-41B6-A480-E2508A5CF700}" srcOrd="2" destOrd="0" parTransId="{EDB2BA87-832A-4D4E-8145-14B6A4AC81D9}" sibTransId="{88FADFDB-0A45-4419-8E49-1F568AFE2540}"/>
    <dgm:cxn modelId="{2FAF269B-D88C-44BA-9D54-F2AC37453474}" type="presOf" srcId="{4DCAFC27-0060-4AB6-B3BD-44241EDB55DE}" destId="{EFB511F7-8947-4E9F-9007-DFC8FE84F95A}" srcOrd="0" destOrd="0" presId="urn:microsoft.com/office/officeart/2005/8/layout/radial4"/>
    <dgm:cxn modelId="{824E8174-59F9-410C-B1FC-2EF1530AEF1A}" type="presOf" srcId="{D141246F-3AE5-491B-9E99-E7092F6B25D0}" destId="{1E29EE45-7354-4006-AD36-98B72B5865BB}" srcOrd="0" destOrd="0" presId="urn:microsoft.com/office/officeart/2005/8/layout/radial4"/>
    <dgm:cxn modelId="{B3854348-3AB2-4E36-8BD3-CAD0673D0221}" type="presOf" srcId="{0FFC2E45-97A9-4EA8-A86D-00D894F03187}" destId="{766C6CA2-462C-4563-B2A9-982031C23F66}" srcOrd="0" destOrd="0" presId="urn:microsoft.com/office/officeart/2005/8/layout/radial4"/>
    <dgm:cxn modelId="{57885CAE-7FF9-429B-BD56-679355EEEE18}" type="presOf" srcId="{9A9499CE-9DD6-4DDB-99D7-DFCF36DCEA30}" destId="{80ED9986-59F1-450C-89C0-59F0AF75BD88}" srcOrd="0" destOrd="0" presId="urn:microsoft.com/office/officeart/2005/8/layout/radial4"/>
    <dgm:cxn modelId="{93377CE5-C503-4299-AFC8-78C6C1A94BAC}" type="presOf" srcId="{3904772D-69C3-41B6-A480-E2508A5CF700}" destId="{D4E5ED13-2A5F-486F-B912-EFBF165C2291}" srcOrd="0" destOrd="0" presId="urn:microsoft.com/office/officeart/2005/8/layout/radial4"/>
    <dgm:cxn modelId="{083E8117-53AE-4139-881E-6971D2B4C741}" type="presOf" srcId="{EDB2BA87-832A-4D4E-8145-14B6A4AC81D9}" destId="{83E1FD99-4931-482C-88C2-8F290CD60291}" srcOrd="0" destOrd="0" presId="urn:microsoft.com/office/officeart/2005/8/layout/radial4"/>
    <dgm:cxn modelId="{3206DB4B-204C-429B-8C51-C509CC2F92FD}" srcId="{4DCAFC27-0060-4AB6-B3BD-44241EDB55DE}" destId="{065F59CF-FDDB-49B8-A8AB-4CF83557918B}" srcOrd="0" destOrd="0" parTransId="{3BC895DE-3797-4099-9A4C-0930B2184A1E}" sibTransId="{A0381548-D5F1-42F3-8BD5-E550FB7BB0EC}"/>
    <dgm:cxn modelId="{25E43887-E976-46C8-A4F0-7D0BDB715BBE}" type="presOf" srcId="{04702A66-E468-47F7-AB30-BB81D8753B3A}" destId="{64407DC4-C415-44FB-B1A5-891C4B34E7AF}" srcOrd="0" destOrd="0" presId="urn:microsoft.com/office/officeart/2005/8/layout/radial4"/>
    <dgm:cxn modelId="{08536469-2D51-4400-9999-C36C68B169CD}" type="presOf" srcId="{065F59CF-FDDB-49B8-A8AB-4CF83557918B}" destId="{B22D98E8-A232-4A18-8A13-2D3C4E060BAD}" srcOrd="0" destOrd="0" presId="urn:microsoft.com/office/officeart/2005/8/layout/radial4"/>
    <dgm:cxn modelId="{5AC47335-285E-4B95-B1C8-7D9B866276A6}" srcId="{065F59CF-FDDB-49B8-A8AB-4CF83557918B}" destId="{E3CC2A0E-C33B-4EAB-9166-08A5992F61CD}" srcOrd="3" destOrd="0" parTransId="{9A9499CE-9DD6-4DDB-99D7-DFCF36DCEA30}" sibTransId="{61374825-DADA-4266-8FBA-094C94AC622F}"/>
    <dgm:cxn modelId="{3DDF87F2-98BD-4F6C-B146-D49B551F5396}" srcId="{065F59CF-FDDB-49B8-A8AB-4CF83557918B}" destId="{0FFC2E45-97A9-4EA8-A86D-00D894F03187}" srcOrd="4" destOrd="0" parTransId="{184AD050-6FE3-4998-8D18-A8D3A80D5FE1}" sibTransId="{86B61074-24D9-47F2-A6B4-ACB1198CA2FC}"/>
    <dgm:cxn modelId="{2C79C8B7-5DDC-4C0F-AD28-A720FAE0DE1F}" srcId="{065F59CF-FDDB-49B8-A8AB-4CF83557918B}" destId="{AA9F7D74-9EA3-447F-9FED-C06649211B1E}" srcOrd="0" destOrd="0" parTransId="{04702A66-E468-47F7-AB30-BB81D8753B3A}" sibTransId="{7301D2B3-BF0E-4AB1-80D2-C73A43A089DA}"/>
    <dgm:cxn modelId="{9AE2C187-3A5A-4704-9595-1BC701FAA906}" srcId="{065F59CF-FDDB-49B8-A8AB-4CF83557918B}" destId="{7654CA88-3199-4320-92D4-AE7B27642CCE}" srcOrd="1" destOrd="0" parTransId="{23BDFF6A-9B7C-49FC-93FE-A1FD0DE7CA09}" sibTransId="{B7C12642-B832-4872-A6AD-B006C0FCB9F6}"/>
    <dgm:cxn modelId="{92B35B2C-507D-40E9-A223-C109333FE88A}" type="presOf" srcId="{00533F26-6F28-43FB-AF40-6FB84F07A81A}" destId="{AE24C494-4613-4D61-8D69-032A111A5CA9}" srcOrd="0" destOrd="0" presId="urn:microsoft.com/office/officeart/2005/8/layout/radial4"/>
    <dgm:cxn modelId="{C6200C6B-5B36-4066-B827-85EC73778469}" type="presOf" srcId="{E3CC2A0E-C33B-4EAB-9166-08A5992F61CD}" destId="{60F5183E-C776-47A6-A1D0-EDA112F8C131}" srcOrd="0" destOrd="0" presId="urn:microsoft.com/office/officeart/2005/8/layout/radial4"/>
    <dgm:cxn modelId="{942E3315-0444-4D30-9E0D-AE60AAAC4FF8}" srcId="{065F59CF-FDDB-49B8-A8AB-4CF83557918B}" destId="{D141246F-3AE5-491B-9E99-E7092F6B25D0}" srcOrd="5" destOrd="0" parTransId="{00533F26-6F28-43FB-AF40-6FB84F07A81A}" sibTransId="{961BF41D-B7CF-4E6D-A129-002079AB174D}"/>
    <dgm:cxn modelId="{178BC3E8-2A9B-44CB-8B57-F90BE4911405}" type="presParOf" srcId="{EFB511F7-8947-4E9F-9007-DFC8FE84F95A}" destId="{B22D98E8-A232-4A18-8A13-2D3C4E060BAD}" srcOrd="0" destOrd="0" presId="urn:microsoft.com/office/officeart/2005/8/layout/radial4"/>
    <dgm:cxn modelId="{007D5B1F-0074-48D0-BF7D-FD868B1ABE3A}" type="presParOf" srcId="{EFB511F7-8947-4E9F-9007-DFC8FE84F95A}" destId="{64407DC4-C415-44FB-B1A5-891C4B34E7AF}" srcOrd="1" destOrd="0" presId="urn:microsoft.com/office/officeart/2005/8/layout/radial4"/>
    <dgm:cxn modelId="{A8BCF69D-CF02-4E47-A9ED-5486CF9E2EEF}" type="presParOf" srcId="{EFB511F7-8947-4E9F-9007-DFC8FE84F95A}" destId="{28293E0E-B35A-49E2-8B52-89B09E667CAF}" srcOrd="2" destOrd="0" presId="urn:microsoft.com/office/officeart/2005/8/layout/radial4"/>
    <dgm:cxn modelId="{E2A82CD9-FF80-4AFD-8002-00C6072AD0DC}" type="presParOf" srcId="{EFB511F7-8947-4E9F-9007-DFC8FE84F95A}" destId="{AFCE99D3-FD1B-4BE3-B3B0-FE89DD2D19E7}" srcOrd="3" destOrd="0" presId="urn:microsoft.com/office/officeart/2005/8/layout/radial4"/>
    <dgm:cxn modelId="{D3C4128E-93B7-4FDC-AC0C-C63653B2E12E}" type="presParOf" srcId="{EFB511F7-8947-4E9F-9007-DFC8FE84F95A}" destId="{E8FDAF0E-EF05-4764-BDFF-349520564AA6}" srcOrd="4" destOrd="0" presId="urn:microsoft.com/office/officeart/2005/8/layout/radial4"/>
    <dgm:cxn modelId="{1CA1500C-0431-4E13-BFE9-D41100B65F7C}" type="presParOf" srcId="{EFB511F7-8947-4E9F-9007-DFC8FE84F95A}" destId="{83E1FD99-4931-482C-88C2-8F290CD60291}" srcOrd="5" destOrd="0" presId="urn:microsoft.com/office/officeart/2005/8/layout/radial4"/>
    <dgm:cxn modelId="{CA44C145-C031-4E6E-A9DF-D9576C6CC556}" type="presParOf" srcId="{EFB511F7-8947-4E9F-9007-DFC8FE84F95A}" destId="{D4E5ED13-2A5F-486F-B912-EFBF165C2291}" srcOrd="6" destOrd="0" presId="urn:microsoft.com/office/officeart/2005/8/layout/radial4"/>
    <dgm:cxn modelId="{F5623D72-A607-4841-93CB-936431E72BB5}" type="presParOf" srcId="{EFB511F7-8947-4E9F-9007-DFC8FE84F95A}" destId="{80ED9986-59F1-450C-89C0-59F0AF75BD88}" srcOrd="7" destOrd="0" presId="urn:microsoft.com/office/officeart/2005/8/layout/radial4"/>
    <dgm:cxn modelId="{BD7269F6-515A-4434-A533-9F33EA282786}" type="presParOf" srcId="{EFB511F7-8947-4E9F-9007-DFC8FE84F95A}" destId="{60F5183E-C776-47A6-A1D0-EDA112F8C131}" srcOrd="8" destOrd="0" presId="urn:microsoft.com/office/officeart/2005/8/layout/radial4"/>
    <dgm:cxn modelId="{AE3717C8-221C-40DF-B4C7-88102C889E6C}" type="presParOf" srcId="{EFB511F7-8947-4E9F-9007-DFC8FE84F95A}" destId="{AEC45A30-7455-4B22-B5BC-D7C749D9966D}" srcOrd="9" destOrd="0" presId="urn:microsoft.com/office/officeart/2005/8/layout/radial4"/>
    <dgm:cxn modelId="{BCE5CD62-2441-4073-82AA-2EAD75440817}" type="presParOf" srcId="{EFB511F7-8947-4E9F-9007-DFC8FE84F95A}" destId="{766C6CA2-462C-4563-B2A9-982031C23F66}" srcOrd="10" destOrd="0" presId="urn:microsoft.com/office/officeart/2005/8/layout/radial4"/>
    <dgm:cxn modelId="{67B67F0F-7671-4686-8305-5CC49B20D2A5}" type="presParOf" srcId="{EFB511F7-8947-4E9F-9007-DFC8FE84F95A}" destId="{AE24C494-4613-4D61-8D69-032A111A5CA9}" srcOrd="11" destOrd="0" presId="urn:microsoft.com/office/officeart/2005/8/layout/radial4"/>
    <dgm:cxn modelId="{9E89B86B-BFDC-4323-AD19-667B02030744}" type="presParOf" srcId="{EFB511F7-8947-4E9F-9007-DFC8FE84F95A}" destId="{1E29EE45-7354-4006-AD36-98B72B5865BB}" srcOrd="12" destOrd="0" presId="urn:microsoft.com/office/officeart/2005/8/layout/radial4"/>
  </dgm:cxnLst>
  <dgm:bg>
    <a:effectLst>
      <a:outerShdw blurRad="50800" dist="50800" dir="5400000" algn="ctr" rotWithShape="0">
        <a:schemeClr val="tx1"/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2D98E8-A232-4A18-8A13-2D3C4E060BAD}">
      <dsp:nvSpPr>
        <dsp:cNvPr id="0" name=""/>
        <dsp:cNvSpPr/>
      </dsp:nvSpPr>
      <dsp:spPr>
        <a:xfrm>
          <a:off x="3240340" y="2664298"/>
          <a:ext cx="2269796" cy="22697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0058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Your B.A.T.T.L.E. System</a:t>
          </a:r>
          <a:endParaRPr lang="en-CA" sz="2300" b="1" kern="1200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240340" y="2664298"/>
        <a:ext cx="2269796" cy="2269796"/>
      </dsp:txXfrm>
    </dsp:sp>
    <dsp:sp modelId="{64407DC4-C415-44FB-B1A5-891C4B34E7AF}">
      <dsp:nvSpPr>
        <dsp:cNvPr id="0" name=""/>
        <dsp:cNvSpPr/>
      </dsp:nvSpPr>
      <dsp:spPr>
        <a:xfrm rot="10636933">
          <a:off x="1330910" y="3577382"/>
          <a:ext cx="1806690" cy="6468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93E0E-B35A-49E2-8B52-89B09E667CAF}">
      <dsp:nvSpPr>
        <dsp:cNvPr id="0" name=""/>
        <dsp:cNvSpPr/>
      </dsp:nvSpPr>
      <dsp:spPr>
        <a:xfrm>
          <a:off x="72010" y="3240357"/>
          <a:ext cx="2519832" cy="1406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0058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MyNewMedicare.com</a:t>
          </a:r>
          <a:endParaRPr lang="en-CA" sz="1800" b="1" kern="1200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2010" y="3240357"/>
        <a:ext cx="2519832" cy="1406609"/>
      </dsp:txXfrm>
    </dsp:sp>
    <dsp:sp modelId="{AFCE99D3-FD1B-4BE3-B3B0-FE89DD2D19E7}">
      <dsp:nvSpPr>
        <dsp:cNvPr id="0" name=""/>
        <dsp:cNvSpPr/>
      </dsp:nvSpPr>
      <dsp:spPr>
        <a:xfrm rot="12602014">
          <a:off x="1381296" y="2336194"/>
          <a:ext cx="2045684" cy="6468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FDAF0E-EF05-4764-BDFF-349520564AA6}">
      <dsp:nvSpPr>
        <dsp:cNvPr id="0" name=""/>
        <dsp:cNvSpPr/>
      </dsp:nvSpPr>
      <dsp:spPr>
        <a:xfrm>
          <a:off x="233134" y="1512157"/>
          <a:ext cx="2570993" cy="1271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0058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Your </a:t>
          </a:r>
          <a:br>
            <a:rPr lang="en-CA" sz="18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CA" sz="18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Medicare Website</a:t>
          </a:r>
          <a:endParaRPr lang="en-CA" sz="1800" b="1" kern="1200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33134" y="1512157"/>
        <a:ext cx="2570993" cy="1271085"/>
      </dsp:txXfrm>
    </dsp:sp>
    <dsp:sp modelId="{83E1FD99-4931-482C-88C2-8F290CD60291}">
      <dsp:nvSpPr>
        <dsp:cNvPr id="0" name=""/>
        <dsp:cNvSpPr/>
      </dsp:nvSpPr>
      <dsp:spPr>
        <a:xfrm rot="14726723">
          <a:off x="2337500" y="1357164"/>
          <a:ext cx="2139606" cy="6468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5ED13-2A5F-486F-B912-EFBF165C2291}">
      <dsp:nvSpPr>
        <dsp:cNvPr id="0" name=""/>
        <dsp:cNvSpPr/>
      </dsp:nvSpPr>
      <dsp:spPr>
        <a:xfrm>
          <a:off x="1800192" y="72011"/>
          <a:ext cx="2325086" cy="1271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0058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Your </a:t>
          </a:r>
          <a:br>
            <a:rPr lang="en-CA" sz="20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CA" sz="20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Medicare Genie</a:t>
          </a:r>
          <a:endParaRPr lang="en-CA" sz="2000" b="1" kern="1200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800192" y="72011"/>
        <a:ext cx="2325086" cy="1271085"/>
      </dsp:txXfrm>
    </dsp:sp>
    <dsp:sp modelId="{80ED9986-59F1-450C-89C0-59F0AF75BD88}">
      <dsp:nvSpPr>
        <dsp:cNvPr id="0" name=""/>
        <dsp:cNvSpPr/>
      </dsp:nvSpPr>
      <dsp:spPr>
        <a:xfrm rot="17756540">
          <a:off x="4314955" y="1362704"/>
          <a:ext cx="2176506" cy="6468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5183E-C776-47A6-A1D0-EDA112F8C131}">
      <dsp:nvSpPr>
        <dsp:cNvPr id="0" name=""/>
        <dsp:cNvSpPr/>
      </dsp:nvSpPr>
      <dsp:spPr>
        <a:xfrm>
          <a:off x="4536500" y="72012"/>
          <a:ext cx="2685566" cy="1271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0058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>
                    <a:alpha val="89000"/>
                  </a:schemeClr>
                </a:outerShdw>
              </a:effectLst>
              <a:latin typeface="Arial" pitchFamily="34" charset="0"/>
              <a:cs typeface="Arial" pitchFamily="34" charset="0"/>
            </a:rPr>
            <a:t>Automated </a:t>
          </a:r>
          <a:br>
            <a:rPr lang="en-CA" sz="18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>
                    <a:alpha val="89000"/>
                  </a:scheme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en-CA" sz="18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>
                    <a:alpha val="89000"/>
                  </a:schemeClr>
                </a:outerShdw>
              </a:effectLst>
              <a:latin typeface="Arial" pitchFamily="34" charset="0"/>
              <a:cs typeface="Arial" pitchFamily="34" charset="0"/>
            </a:rPr>
            <a:t>Email Marketing Campaigns</a:t>
          </a:r>
          <a:endParaRPr lang="en-CA" sz="1800" b="1" kern="1200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>
                  <a:alpha val="89000"/>
                </a:scheme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536500" y="72012"/>
        <a:ext cx="2685566" cy="1271085"/>
      </dsp:txXfrm>
    </dsp:sp>
    <dsp:sp modelId="{AEC45A30-7455-4B22-B5BC-D7C749D9966D}">
      <dsp:nvSpPr>
        <dsp:cNvPr id="0" name=""/>
        <dsp:cNvSpPr/>
      </dsp:nvSpPr>
      <dsp:spPr>
        <a:xfrm rot="19849103">
          <a:off x="5339792" y="2356347"/>
          <a:ext cx="2079785" cy="6468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6C6CA2-462C-4563-B2A9-982031C23F66}">
      <dsp:nvSpPr>
        <dsp:cNvPr id="0" name=""/>
        <dsp:cNvSpPr/>
      </dsp:nvSpPr>
      <dsp:spPr>
        <a:xfrm>
          <a:off x="6061130" y="1512160"/>
          <a:ext cx="2452925" cy="1321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0058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Direct Mail Campaigns</a:t>
          </a:r>
          <a:endParaRPr lang="en-CA" sz="2000" b="1" kern="1200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061130" y="1512160"/>
        <a:ext cx="2452925" cy="1321204"/>
      </dsp:txXfrm>
    </dsp:sp>
    <dsp:sp modelId="{AE24C494-4613-4D61-8D69-032A111A5CA9}">
      <dsp:nvSpPr>
        <dsp:cNvPr id="0" name=""/>
        <dsp:cNvSpPr/>
      </dsp:nvSpPr>
      <dsp:spPr>
        <a:xfrm rot="167055">
          <a:off x="5613572" y="3580250"/>
          <a:ext cx="1820843" cy="64689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9EE45-7354-4006-AD36-98B72B5865BB}">
      <dsp:nvSpPr>
        <dsp:cNvPr id="0" name=""/>
        <dsp:cNvSpPr/>
      </dsp:nvSpPr>
      <dsp:spPr>
        <a:xfrm>
          <a:off x="6264696" y="3240357"/>
          <a:ext cx="2337288" cy="1415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57150">
          <a:solidFill>
            <a:srgbClr val="0058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Active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b="1" kern="1200" dirty="0" smtClean="0">
              <a:ln w="6350" cmpd="sng">
                <a:solidFill>
                  <a:schemeClr val="tx1"/>
                </a:solidFill>
              </a:ln>
              <a:solidFill>
                <a:srgbClr val="EEC100"/>
              </a:solidFill>
              <a:effectLst>
                <a:outerShdw blurRad="292100" dist="76200" algn="l" rotWithShape="0">
                  <a:schemeClr val="tx1"/>
                </a:outerShdw>
              </a:effectLst>
              <a:latin typeface="Arial" pitchFamily="34" charset="0"/>
              <a:cs typeface="Arial" pitchFamily="34" charset="0"/>
            </a:rPr>
            <a:t>Referrals</a:t>
          </a:r>
          <a:endParaRPr lang="en-CA" sz="2000" b="1" kern="1200" dirty="0">
            <a:ln w="6350" cmpd="sng">
              <a:solidFill>
                <a:schemeClr val="tx1"/>
              </a:solidFill>
            </a:ln>
            <a:solidFill>
              <a:srgbClr val="EEC100"/>
            </a:solidFill>
            <a:effectLst>
              <a:outerShdw blurRad="292100" dist="76200" algn="l" rotWithShape="0">
                <a:schemeClr val="tx1"/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264696" y="3240357"/>
        <a:ext cx="2337288" cy="1415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DA0D6-8374-4714-8ABC-EC757539B9C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E6328-3A13-46B9-BD11-50EF901415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33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328-3A13-46B9-BD11-50EF901415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6328-3A13-46B9-BD11-50EF901415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62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42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792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0395" y="6543388"/>
            <a:ext cx="2133600" cy="365125"/>
          </a:xfrm>
        </p:spPr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3388"/>
            <a:ext cx="2895600" cy="365125"/>
          </a:xfrm>
        </p:spPr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795" y="6553779"/>
            <a:ext cx="2133600" cy="365125"/>
          </a:xfrm>
        </p:spPr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434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39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4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523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040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22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920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490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5A45-487C-4BC2-89EC-6E4C61AB7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08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mericanbattlesystem.com/subscribe.php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americanbattlesystem.com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healthvalu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mynewmedicar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estmedicarequote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medicarequotes.com/genieframe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09800"/>
            <a:ext cx="64770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Proprietary technology designed to take the guesswork out of Medicare!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877050" cy="14573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A5785A45-487C-4BC2-89EC-6E4C61AB751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4800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American Health Value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945" y="3276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www.AmericanBattleSystem.com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4046" y="457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Brought to you by: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43400"/>
            <a:ext cx="2287334" cy="17869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4046" y="5431104"/>
            <a:ext cx="35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Distribution Partner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9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76" y="273050"/>
            <a:ext cx="3657600" cy="1162050"/>
          </a:xfrm>
        </p:spPr>
        <p:txBody>
          <a:bodyPr>
            <a:normAutofit/>
          </a:bodyPr>
          <a:lstStyle/>
          <a:p>
            <a:r>
              <a:rPr lang="en-US" dirty="0" smtClean="0"/>
              <a:t>BATTLE’s Powerful CRM Platform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524000"/>
            <a:ext cx="4648200" cy="4800600"/>
          </a:xfrm>
        </p:spPr>
        <p:txBody>
          <a:bodyPr/>
          <a:lstStyle/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B.A.T.T.L.E. centers around its robust CRM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Every lead generated auto-populates here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Email/Direct Mail Marketing pulls from CRM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Enter unlimited amounts of data on clients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Data fields account for limitless criteria: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Name, Contact Info, Income, Net Worth,</a:t>
            </a:r>
            <a:br>
              <a:rPr lang="en-US" dirty="0" smtClean="0"/>
            </a:br>
            <a:r>
              <a:rPr lang="en-US" dirty="0" smtClean="0"/>
              <a:t>Active Policies, Spouse, Children, Interests, etc.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Schedule appointments, send emails &amp; track sales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Operate Medicare Genie &amp; run quotes 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Generate &amp; package all necessary policy forms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Forms auto-populate based on client data*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“Submit &amp; Send” completed forms in seconds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Upload your existing database to track &amp; manage </a:t>
            </a:r>
            <a:br>
              <a:rPr lang="en-US" dirty="0" smtClean="0"/>
            </a:br>
            <a:r>
              <a:rPr lang="en-US" dirty="0" smtClean="0"/>
              <a:t>     all clients in every capacity in minutes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Unlimited space for scanned documents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Wherever you go, </a:t>
            </a:r>
            <a:r>
              <a:rPr lang="en-US" u="sng" dirty="0" smtClean="0"/>
              <a:t>you always have access to your office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2011 American Health Value,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" name="Picture 12" descr="battle_Logo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pic>
        <p:nvPicPr>
          <p:cNvPr id="17" name="Content Placeholder 16" descr="crm-flowchar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39021" y="1752600"/>
            <a:ext cx="4047396" cy="310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877940" y="457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Industry-Leading CRM</a:t>
            </a:r>
            <a:endParaRPr lang="en-US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03881" y="59436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*Not all forms are auto-populated, depends on plan and carrier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1608" y="609600"/>
            <a:ext cx="76962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/>
              <a:t>B.A.T.T.L.E. Is Safe &amp; Secure</a:t>
            </a:r>
            <a:endParaRPr lang="en-US" sz="3200" u="sng" dirty="0"/>
          </a:p>
        </p:txBody>
      </p:sp>
      <p:pic>
        <p:nvPicPr>
          <p:cNvPr id="13" name="Content Placeholder 12" descr="ONLINE SECUR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37532" y="1981200"/>
            <a:ext cx="3616263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308476" y="1676400"/>
            <a:ext cx="4572000" cy="4648200"/>
          </a:xfrm>
        </p:spPr>
        <p:txBody>
          <a:bodyPr>
            <a:normAutofit/>
          </a:bodyPr>
          <a:lstStyle/>
          <a:p>
            <a:pPr indent="-182880"/>
            <a:r>
              <a:rPr lang="en-US" sz="1800" b="1" dirty="0" smtClean="0"/>
              <a:t>B.A.T.T.L.E. Takes Security Seriously</a:t>
            </a:r>
            <a:br>
              <a:rPr lang="en-US" sz="1800" b="1" dirty="0" smtClean="0"/>
            </a:br>
            <a:endParaRPr lang="en-US" sz="1800" b="1" dirty="0" smtClean="0"/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128-Bit SSL Encryption (Highest Available)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Data backed up daily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Data stored in a locked, fireproof, offsite facility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Facility access requires 2 forms of ID and fingerprints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Servers backed by diesel generators in case of disaster</a:t>
            </a:r>
          </a:p>
          <a:p>
            <a:pPr indent="-182880">
              <a:buFont typeface="Arial" pitchFamily="34" charset="0"/>
              <a:buChar char="•"/>
            </a:pPr>
            <a:endParaRPr lang="en-US" dirty="0" smtClean="0"/>
          </a:p>
          <a:p>
            <a:pPr indent="-182880"/>
            <a:r>
              <a:rPr lang="en-US" sz="1800" b="1" dirty="0" smtClean="0"/>
              <a:t>Your Information is Always Protected</a:t>
            </a:r>
          </a:p>
          <a:p>
            <a:pPr indent="-182880">
              <a:buFont typeface="Arial" pitchFamily="34" charset="0"/>
              <a:buChar char="•"/>
            </a:pPr>
            <a:endParaRPr lang="en-US" dirty="0" smtClean="0"/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B.A.T.T.L.E. does not own your database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B.A.T.T.L.E. does not sell any of the information provided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You are the only one who can access your database</a:t>
            </a:r>
          </a:p>
          <a:p>
            <a:pPr indent="-182880">
              <a:buFont typeface="Arial" pitchFamily="34" charset="0"/>
              <a:buChar char="•"/>
            </a:pPr>
            <a:r>
              <a:rPr lang="en-US" dirty="0" smtClean="0"/>
              <a:t>Should you cancel, your information is expunged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battle_Logo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31" y="273050"/>
            <a:ext cx="7315200" cy="102235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/>
              <a:t>B.A.T.T.L.E. Is Versatile:</a:t>
            </a:r>
            <a:endParaRPr lang="en-US" sz="3600" u="sng" dirty="0"/>
          </a:p>
        </p:txBody>
      </p:sp>
      <p:pic>
        <p:nvPicPr>
          <p:cNvPr id="9" name="Content Placeholder 8" descr="swiss_army_knife_champ_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97915" y="2049140"/>
            <a:ext cx="3784365" cy="3072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72" y="1688492"/>
            <a:ext cx="4419600" cy="4356100"/>
          </a:xfrm>
        </p:spPr>
        <p:txBody>
          <a:bodyPr>
            <a:normAutofit/>
          </a:bodyPr>
          <a:lstStyle/>
          <a:p>
            <a:pPr indent="-182880"/>
            <a:r>
              <a:rPr lang="en-US" sz="1800" b="1" dirty="0" smtClean="0"/>
              <a:t>Types of Organizations Utilizing B.A.T.T.L.E.: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Field Marketing Organizations (FMO)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Insurance Marketing Organizations (IMO)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Broker/Dealers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MGA’s, GA’s &amp; Independent Agents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Financial Planners &amp; CPA’s</a:t>
            </a:r>
          </a:p>
          <a:p>
            <a:pPr indent="-182880"/>
            <a:endParaRPr lang="en-US" sz="2000" dirty="0" smtClean="0"/>
          </a:p>
          <a:p>
            <a:pPr indent="-182880"/>
            <a:r>
              <a:rPr lang="en-US" sz="1800" b="1" dirty="0" smtClean="0"/>
              <a:t>We Tailor Each System to Suit Your Needs: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Which Products You Sell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Which Carriers to Display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Who Has Access &amp; When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Who Gets Which Leads &amp; When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Customizable Emails &amp; Direct Mailers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600" dirty="0" smtClean="0"/>
              <a:t>Track &amp; Monitor Leads &amp; Sales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endParaRPr lang="en-US" sz="18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2011 American Health Value,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battle_Logo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pic>
        <p:nvPicPr>
          <p:cNvPr id="10" name="Picture 9" descr="battle_Logo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1589">
            <a:off x="5753528" y="3727148"/>
            <a:ext cx="980275" cy="18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188" y="437004"/>
            <a:ext cx="5791200" cy="8382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/>
              <a:t>Customer Service &amp; Support</a:t>
            </a:r>
            <a:endParaRPr lang="en-US" sz="3200" u="sng" dirty="0"/>
          </a:p>
        </p:txBody>
      </p:sp>
      <p:pic>
        <p:nvPicPr>
          <p:cNvPr id="9" name="Content Placeholder 8" descr="IMG_tech-sup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057400"/>
            <a:ext cx="43434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53" y="1547872"/>
            <a:ext cx="4015647" cy="4876800"/>
          </a:xfrm>
        </p:spPr>
        <p:txBody>
          <a:bodyPr>
            <a:normAutofit/>
          </a:bodyPr>
          <a:lstStyle/>
          <a:p>
            <a:pPr marL="182880" indent="-182880"/>
            <a:r>
              <a:rPr lang="en-US" sz="1800" b="1" dirty="0" smtClean="0"/>
              <a:t>Every B.A.T.T.L.E. Agent: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Receives a personal Medicare Expert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Can call us anytime to get questions </a:t>
            </a:r>
            <a:r>
              <a:rPr lang="en-US" u="sng" dirty="0" smtClean="0"/>
              <a:t>answered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Can use our convenient email ticket support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Has 24/7 access to recorded training webinars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Can easily register for our live training webinars</a:t>
            </a:r>
          </a:p>
          <a:p>
            <a:pPr marL="182880" indent="-182880">
              <a:buFont typeface="Arial" pitchFamily="34" charset="0"/>
              <a:buChar char="•"/>
            </a:pPr>
            <a:endParaRPr lang="en-US" dirty="0" smtClean="0"/>
          </a:p>
          <a:p>
            <a:pPr marL="182880" indent="-182880"/>
            <a:r>
              <a:rPr lang="en-US" sz="1800" b="1" dirty="0" smtClean="0"/>
              <a:t>We’re Here for You!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We don’t just sign you up and turn you loose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We provide knowledgeable and ongoing support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We know your time is precious - you will never wait in phone trees or sit on hold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Our goal is to make your life easier, </a:t>
            </a:r>
            <a:r>
              <a:rPr lang="en-US" smtClean="0"/>
              <a:t>not harder </a:t>
            </a:r>
            <a:endParaRPr lang="en-US" dirty="0" smtClean="0"/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If you ever have any questions, give us a call!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2011 American Health Value,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battle_Logo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886200" cy="946150"/>
          </a:xfrm>
        </p:spPr>
        <p:txBody>
          <a:bodyPr/>
          <a:lstStyle/>
          <a:p>
            <a:pPr algn="ctr"/>
            <a:r>
              <a:rPr lang="en-US" u="sng" dirty="0" smtClean="0"/>
              <a:t>Pricing and Subscription Info 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4267200" cy="4691063"/>
          </a:xfrm>
        </p:spPr>
        <p:txBody>
          <a:bodyPr>
            <a:normAutofit/>
          </a:bodyPr>
          <a:lstStyle/>
          <a:p>
            <a:pPr marL="182880" indent="-182880"/>
            <a:r>
              <a:rPr lang="en-US" sz="1800" b="1" dirty="0" smtClean="0"/>
              <a:t>We are a Technology/Marketing Company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We </a:t>
            </a:r>
            <a:r>
              <a:rPr lang="en-US" u="sng" dirty="0" smtClean="0"/>
              <a:t>do not</a:t>
            </a:r>
            <a:r>
              <a:rPr lang="en-US" dirty="0" smtClean="0"/>
              <a:t> sell insurance or endorse anyone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We </a:t>
            </a:r>
            <a:r>
              <a:rPr lang="en-US" u="sng" dirty="0" smtClean="0"/>
              <a:t>do not</a:t>
            </a:r>
            <a:r>
              <a:rPr lang="en-US" dirty="0" smtClean="0"/>
              <a:t> take any commissions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What you sell is entirely </a:t>
            </a:r>
            <a:r>
              <a:rPr lang="en-US" u="sng" dirty="0" smtClean="0"/>
              <a:t>yours to keep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Our only interest is your </a:t>
            </a:r>
            <a:r>
              <a:rPr lang="en-US" u="sng" dirty="0" smtClean="0"/>
              <a:t>increase in business</a:t>
            </a:r>
          </a:p>
          <a:p>
            <a:pPr marL="182880" indent="-182880">
              <a:buFont typeface="Arial" pitchFamily="34" charset="0"/>
              <a:buChar char="•"/>
            </a:pPr>
            <a:endParaRPr lang="en-US" sz="1600" dirty="0" smtClean="0"/>
          </a:p>
          <a:p>
            <a:pPr marL="182880" indent="-182880"/>
            <a:r>
              <a:rPr lang="en-US" sz="1800" b="1" dirty="0" smtClean="0"/>
              <a:t>B.A.T.T.L.E. is a Monthly Subscription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There are </a:t>
            </a:r>
            <a:r>
              <a:rPr lang="en-US" u="sng" dirty="0" smtClean="0"/>
              <a:t>no contracts to sign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There are </a:t>
            </a:r>
            <a:r>
              <a:rPr lang="en-US" u="sng" dirty="0" smtClean="0"/>
              <a:t>no cancellation fees</a:t>
            </a:r>
          </a:p>
          <a:p>
            <a:pPr marL="182880" indent="-182880">
              <a:buFont typeface="Arial" pitchFamily="34" charset="0"/>
              <a:buChar char="•"/>
            </a:pPr>
            <a:endParaRPr lang="en-US" u="sng" dirty="0" smtClean="0"/>
          </a:p>
          <a:p>
            <a:pPr marL="182880" indent="-182880"/>
            <a:r>
              <a:rPr lang="en-US" sz="1800" b="1" dirty="0" smtClean="0"/>
              <a:t>$100 Setup Fee, $100/Month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Price includes everything you have seen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Optional Direct Mail is extra (.50/piece)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No obligations, cancel anytime for no fees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algn="ctr"/>
            <a:r>
              <a:rPr lang="en-US" sz="1800" b="1" dirty="0" smtClean="0">
                <a:hlinkClick r:id="rId2"/>
              </a:rPr>
              <a:t>Get Started Today!</a:t>
            </a:r>
            <a:endParaRPr lang="en-US" sz="1800" b="1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Content Placeholder 9" descr="battlewebsites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838200"/>
            <a:ext cx="4380536" cy="5410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battle_Logo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8200" y="228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5"/>
              </a:rPr>
              <a:t>www.AmericanBattleSystem.com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2718422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600" y="3276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American Health Value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3103085"/>
            <a:ext cx="215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Brought to you by: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36634" y="3810000"/>
            <a:ext cx="411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Distribution Partner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9787" y="1676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www.AmericanBattleSystem.com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85" y="4746434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American Health Value</a:t>
            </a:r>
          </a:p>
          <a:p>
            <a:r>
              <a:rPr lang="en-US" dirty="0" smtClean="0"/>
              <a:t>671 E. </a:t>
            </a:r>
            <a:r>
              <a:rPr lang="en-US" dirty="0" err="1" smtClean="0"/>
              <a:t>Riverpark</a:t>
            </a:r>
            <a:r>
              <a:rPr lang="en-US" dirty="0" smtClean="0"/>
              <a:t> Lane</a:t>
            </a:r>
          </a:p>
          <a:p>
            <a:r>
              <a:rPr lang="en-US" dirty="0" smtClean="0"/>
              <a:t>Boise, ID 83706</a:t>
            </a:r>
          </a:p>
          <a:p>
            <a:r>
              <a:rPr lang="en-US" dirty="0" smtClean="0"/>
              <a:t>800-914-3248</a:t>
            </a:r>
          </a:p>
          <a:p>
            <a:r>
              <a:rPr lang="en-US" dirty="0" smtClean="0">
                <a:hlinkClick r:id="rId3"/>
              </a:rPr>
              <a:t>www.AmericanHealthValue.com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819650" cy="10213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361769" y="4471928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more information, please contact:</a:t>
            </a:r>
          </a:p>
          <a:p>
            <a:r>
              <a:rPr lang="en-US" dirty="0" smtClean="0"/>
              <a:t>	Rebecca Messreni</a:t>
            </a:r>
          </a:p>
          <a:p>
            <a:r>
              <a:rPr lang="en-US" dirty="0" smtClean="0"/>
              <a:t>	National Marketing Director</a:t>
            </a:r>
          </a:p>
          <a:p>
            <a:r>
              <a:rPr lang="en-US" dirty="0" smtClean="0"/>
              <a:t>	American Health Value</a:t>
            </a:r>
          </a:p>
          <a:p>
            <a:r>
              <a:rPr lang="en-US" dirty="0" smtClean="0"/>
              <a:t>	(602) 405-7396</a:t>
            </a:r>
          </a:p>
          <a:p>
            <a:r>
              <a:rPr lang="en-US" dirty="0" smtClean="0"/>
              <a:t>	Rebecca@AmericanHealthValue.com</a:t>
            </a:r>
          </a:p>
          <a:p>
            <a:endParaRPr lang="en-US" dirty="0"/>
          </a:p>
        </p:txBody>
      </p:sp>
      <p:pic>
        <p:nvPicPr>
          <p:cNvPr id="21" name="Picture 20" descr="RJM2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4876800"/>
            <a:ext cx="785521" cy="115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08038"/>
          </a:xfrm>
        </p:spPr>
        <p:txBody>
          <a:bodyPr/>
          <a:lstStyle/>
          <a:p>
            <a:r>
              <a:rPr lang="en-US" b="1" u="sng" dirty="0" smtClean="0"/>
              <a:t>What is B.A.T.T.L.E.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800600"/>
          </a:xfrm>
        </p:spPr>
        <p:txBody>
          <a:bodyPr wrap="square" lIns="0">
            <a:normAutofit lnSpcReduction="10000"/>
          </a:bodyPr>
          <a:lstStyle/>
          <a:p>
            <a:pPr indent="0"/>
            <a:r>
              <a:rPr lang="en-US" sz="1600" dirty="0" smtClean="0"/>
              <a:t>Our innovative and proprietary B.A.T.T.L.E. System is designed to revolutionize the insurance industry through the advancement of lead generation, coupled with full-service technological business integration for every agent and client it touches.  </a:t>
            </a:r>
            <a:br>
              <a:rPr lang="en-US" sz="1600" dirty="0" smtClean="0"/>
            </a:br>
            <a:endParaRPr lang="en-US" sz="1600" dirty="0" smtClean="0"/>
          </a:p>
          <a:p>
            <a:pPr lvl="1">
              <a:buNone/>
            </a:pPr>
            <a:r>
              <a:rPr lang="en-US" sz="2000" b="1" dirty="0" smtClean="0"/>
              <a:t>Your B.A.T.T.L.E. Tools:</a:t>
            </a:r>
          </a:p>
          <a:p>
            <a:pPr lvl="1"/>
            <a:r>
              <a:rPr lang="en-US" sz="1200" dirty="0" smtClean="0"/>
              <a:t>Lead Generation with Instant-Action Capabilities</a:t>
            </a:r>
          </a:p>
          <a:p>
            <a:pPr lvl="1"/>
            <a:r>
              <a:rPr lang="en-US" sz="1200" dirty="0" smtClean="0"/>
              <a:t>Your Own Customized Medicare Website</a:t>
            </a:r>
          </a:p>
          <a:p>
            <a:pPr lvl="1"/>
            <a:r>
              <a:rPr lang="en-US" sz="1200" dirty="0" smtClean="0"/>
              <a:t>Email Marketing  System</a:t>
            </a:r>
          </a:p>
          <a:p>
            <a:pPr lvl="1"/>
            <a:r>
              <a:rPr lang="en-US" sz="1200" dirty="0" smtClean="0"/>
              <a:t>Direct Mail Marketing System</a:t>
            </a:r>
          </a:p>
          <a:p>
            <a:pPr lvl="1"/>
            <a:r>
              <a:rPr lang="en-US" sz="1200" dirty="0" smtClean="0"/>
              <a:t>Proprietary ‘Medicare Genie’ providing Instant Medicare Expertise</a:t>
            </a:r>
          </a:p>
          <a:p>
            <a:pPr lvl="1"/>
            <a:r>
              <a:rPr lang="en-US" sz="1200" dirty="0" smtClean="0"/>
              <a:t>Medicare and Life Insurance Quoting Engines</a:t>
            </a:r>
          </a:p>
          <a:p>
            <a:pPr lvl="1"/>
            <a:r>
              <a:rPr lang="en-US" sz="1200" dirty="0" smtClean="0"/>
              <a:t>Instant Online-Editable, ‘Click and Submit’ Insurance Forms</a:t>
            </a:r>
          </a:p>
          <a:p>
            <a:pPr lvl="1"/>
            <a:r>
              <a:rPr lang="en-US" sz="1200" dirty="0" smtClean="0"/>
              <a:t>Industry-Leading CRM</a:t>
            </a:r>
          </a:p>
          <a:p>
            <a:pPr lvl="1"/>
            <a:r>
              <a:rPr lang="en-US" sz="1200" dirty="0" smtClean="0"/>
              <a:t>Integrated Email &amp; Tracking Tools</a:t>
            </a:r>
          </a:p>
          <a:p>
            <a:pPr lvl="1"/>
            <a:r>
              <a:rPr lang="en-US" sz="1200" dirty="0" smtClean="0"/>
              <a:t>Unlimited Storage Capacity for Scanned Clientele Documents &amp; Information	</a:t>
            </a:r>
            <a:br>
              <a:rPr lang="en-US" sz="1200" dirty="0" smtClean="0"/>
            </a:br>
            <a:endParaRPr lang="en-US" sz="1200" dirty="0" smtClean="0"/>
          </a:p>
          <a:p>
            <a:pPr indent="0">
              <a:buNone/>
            </a:pPr>
            <a:r>
              <a:rPr lang="en-US" sz="1600" u="sng" dirty="0" smtClean="0"/>
              <a:t>Operating, Marketing &amp; Sales</a:t>
            </a:r>
            <a:r>
              <a:rPr lang="en-US" sz="1600" dirty="0" smtClean="0"/>
              <a:t> components seamlessly interact in </a:t>
            </a:r>
            <a:r>
              <a:rPr lang="en-US" sz="1600" u="sng" dirty="0" smtClean="0"/>
              <a:t>one location</a:t>
            </a:r>
            <a:r>
              <a:rPr lang="en-US" sz="1600" dirty="0" smtClean="0"/>
              <a:t> making your life and your work infinitely easier and more productive.  The B.A.T.T.L.E. System puts you directly in front of an </a:t>
            </a:r>
            <a:r>
              <a:rPr lang="en-US" sz="1600" u="sng" dirty="0" smtClean="0"/>
              <a:t>endless stream of interested prospects</a:t>
            </a:r>
            <a:r>
              <a:rPr lang="en-US" sz="1600" dirty="0" smtClean="0"/>
              <a:t> while simultaneously </a:t>
            </a:r>
            <a:r>
              <a:rPr lang="en-US" sz="1600" u="sng" dirty="0" smtClean="0"/>
              <a:t>freeing up your time</a:t>
            </a:r>
            <a:r>
              <a:rPr lang="en-US" sz="1600" dirty="0" smtClean="0"/>
              <a:t> allowing you to do what you do best…SELL! </a:t>
            </a:r>
          </a:p>
          <a:p>
            <a:pPr lvl="1"/>
            <a:endParaRPr lang="en-US" sz="12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battle_Logo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pic>
        <p:nvPicPr>
          <p:cNvPr id="18" name="Picture 17" descr="Toolbox_Red-256x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209800"/>
            <a:ext cx="2667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battle_Logo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64161">
            <a:off x="6176477" y="3841523"/>
            <a:ext cx="886968" cy="16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90600"/>
            <a:ext cx="3707904" cy="5390728"/>
          </a:xfrm>
        </p:spPr>
        <p:txBody>
          <a:bodyPr>
            <a:normAutofit/>
          </a:bodyPr>
          <a:lstStyle/>
          <a:p>
            <a:r>
              <a:rPr lang="en-CA" dirty="0" smtClean="0"/>
              <a:t>                                           </a:t>
            </a:r>
          </a:p>
          <a:p>
            <a:r>
              <a:rPr lang="en-CA" sz="1700" dirty="0" smtClean="0"/>
              <a:t>        </a:t>
            </a:r>
            <a:r>
              <a:rPr lang="en-CA" sz="1700" b="1" dirty="0" smtClean="0"/>
              <a:t>Powered By:</a:t>
            </a:r>
          </a:p>
          <a:p>
            <a:endParaRPr lang="en-CA" dirty="0" smtClean="0"/>
          </a:p>
          <a:p>
            <a:pPr>
              <a:buFont typeface="Arial" pitchFamily="34" charset="0"/>
              <a:buChar char="•"/>
            </a:pPr>
            <a:endParaRPr lang="en-CA" sz="1500" b="1" dirty="0" smtClean="0"/>
          </a:p>
          <a:p>
            <a:pPr algn="ctr"/>
            <a:r>
              <a:rPr lang="en-CA" sz="1600" b="1" dirty="0" smtClean="0"/>
              <a:t>MyNewMedicare.com is the </a:t>
            </a:r>
            <a:r>
              <a:rPr lang="en-CA" sz="1600" b="1" u="sng" dirty="0" smtClean="0"/>
              <a:t>parent site</a:t>
            </a:r>
            <a:r>
              <a:rPr lang="en-CA" sz="1600" b="1" dirty="0" smtClean="0"/>
              <a:t>:</a:t>
            </a:r>
            <a:r>
              <a:rPr lang="en-CA" sz="1800" b="1" dirty="0" smtClean="0"/>
              <a:t/>
            </a:r>
            <a:br>
              <a:rPr lang="en-CA" sz="1800" b="1" dirty="0" smtClean="0"/>
            </a:br>
            <a:endParaRPr lang="en-CA" sz="400" dirty="0" smtClean="0"/>
          </a:p>
          <a:p>
            <a:pPr lvl="1" indent="-182880">
              <a:buFont typeface="Arial" pitchFamily="34" charset="0"/>
              <a:buChar char="•"/>
            </a:pPr>
            <a:r>
              <a:rPr lang="en-CA" sz="1600" dirty="0" smtClean="0"/>
              <a:t>Listed on the first page of thousands     of Google “Medicare-related” </a:t>
            </a:r>
            <a:r>
              <a:rPr lang="en-CA" sz="1600" dirty="0"/>
              <a:t>s</a:t>
            </a:r>
            <a:r>
              <a:rPr lang="en-CA" sz="1600" dirty="0" smtClean="0"/>
              <a:t>earches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sz="1600" dirty="0" smtClean="0"/>
              <a:t>Seniors searching the internet for Medicare info </a:t>
            </a:r>
            <a:r>
              <a:rPr lang="en-CA" sz="1600" i="1" dirty="0" smtClean="0"/>
              <a:t>WILL </a:t>
            </a:r>
            <a:r>
              <a:rPr lang="en-CA" sz="1600" dirty="0" smtClean="0"/>
              <a:t>find it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sz="1600" dirty="0" smtClean="0"/>
              <a:t>If a Medicare prospect within 50 miles of your Zip Code:</a:t>
            </a:r>
          </a:p>
          <a:p>
            <a:pPr lvl="2" indent="-182880">
              <a:buFont typeface="Arial" pitchFamily="34" charset="0"/>
              <a:buChar char="•"/>
            </a:pPr>
            <a:r>
              <a:rPr lang="en-CA" sz="1600" dirty="0" smtClean="0"/>
              <a:t>Requests a Quote</a:t>
            </a:r>
          </a:p>
          <a:p>
            <a:pPr lvl="2" indent="-182880">
              <a:buFont typeface="Arial" pitchFamily="34" charset="0"/>
              <a:buChar char="•"/>
            </a:pPr>
            <a:r>
              <a:rPr lang="en-CA" sz="1600" dirty="0" smtClean="0"/>
              <a:t>Uses the Medicare Genie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sz="1600" dirty="0" smtClean="0"/>
              <a:t>That lead comes exclusively to you*</a:t>
            </a:r>
          </a:p>
          <a:p>
            <a:pPr lvl="1">
              <a:buFont typeface="Arial" pitchFamily="34" charset="0"/>
              <a:buChar char="•"/>
            </a:pPr>
            <a:endParaRPr lang="en-CA" sz="1300" dirty="0"/>
          </a:p>
          <a:p>
            <a:pPr algn="ctr"/>
            <a:r>
              <a:rPr lang="en-CA" sz="1300" dirty="0" smtClean="0"/>
              <a:t>*Leads are evenly distributed based on seniority</a:t>
            </a:r>
          </a:p>
          <a:p>
            <a:pPr lvl="1">
              <a:buFont typeface="Arial" pitchFamily="34" charset="0"/>
              <a:buChar char="•"/>
            </a:pPr>
            <a:endParaRPr lang="en-CA" i="1" dirty="0" smtClean="0"/>
          </a:p>
        </p:txBody>
      </p:sp>
      <p:pic>
        <p:nvPicPr>
          <p:cNvPr id="13" name="Picture 12" descr="google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1676400" y="1110868"/>
            <a:ext cx="179600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3635896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700" u="sng" dirty="0" smtClean="0"/>
              <a:t>MyNewMedicare.com: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5" name="Picture 4" descr="battle_Logo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33265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hlinkClick r:id="rId4"/>
              </a:rPr>
              <a:t>www.MyNewMedicare.com</a:t>
            </a:r>
            <a:endParaRPr lang="en-CA" sz="2400" b="1" dirty="0"/>
          </a:p>
        </p:txBody>
      </p:sp>
      <p:pic>
        <p:nvPicPr>
          <p:cNvPr id="8" name="Picture 7" descr="google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3138" y="3401568"/>
            <a:ext cx="77724" cy="54864"/>
          </a:xfrm>
          <a:prstGeom prst="rect">
            <a:avLst/>
          </a:prstGeom>
        </p:spPr>
      </p:pic>
      <p:pic>
        <p:nvPicPr>
          <p:cNvPr id="9" name="Picture 8" descr="google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3138" y="3401568"/>
            <a:ext cx="77724" cy="54864"/>
          </a:xfrm>
          <a:prstGeom prst="rect">
            <a:avLst/>
          </a:prstGeom>
        </p:spPr>
      </p:pic>
      <p:pic>
        <p:nvPicPr>
          <p:cNvPr id="10" name="Picture 9" descr="google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3138" y="3401568"/>
            <a:ext cx="77724" cy="54864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6" cstate="print"/>
          <a:srcRect l="23157" t="6125" r="23478"/>
          <a:stretch>
            <a:fillRect/>
          </a:stretch>
        </p:blipFill>
        <p:spPr bwMode="auto">
          <a:xfrm>
            <a:off x="3635896" y="836712"/>
            <a:ext cx="5328592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152400" y="16764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“Medicare” is searched 3.3 million times monthly!</a:t>
            </a:r>
            <a:endParaRPr lang="en-US" sz="1200" b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9/14/2011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779912" cy="1162050"/>
          </a:xfrm>
        </p:spPr>
        <p:txBody>
          <a:bodyPr/>
          <a:lstStyle/>
          <a:p>
            <a:pPr algn="ctr"/>
            <a:r>
              <a:rPr lang="en-CA" dirty="0" smtClean="0"/>
              <a:t>Your New, Automated &amp; Customized Medicare Website: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600400" cy="5162252"/>
          </a:xfrm>
        </p:spPr>
        <p:txBody>
          <a:bodyPr>
            <a:normAutofit fontScale="92500" lnSpcReduction="10000"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CA" sz="1600" dirty="0" smtClean="0"/>
              <a:t>You pick the URL – Get Creative!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CA" sz="1600" dirty="0" smtClean="0"/>
              <a:t>You put in all your contact information,                and direct your clients here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CA" sz="1600" dirty="0" smtClean="0"/>
              <a:t>Pre-Loaded Full of Resources: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CA" sz="1400" dirty="0" smtClean="0"/>
              <a:t>PowerPoint’s w/ notes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CA" sz="1400" dirty="0" smtClean="0"/>
              <a:t>Medicare Genie 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CA" sz="1400" dirty="0" smtClean="0"/>
              <a:t>Quoting Engine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CA" sz="1400" dirty="0" smtClean="0"/>
              <a:t>Library of Medicare Information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CA" sz="1600" dirty="0" smtClean="0"/>
              <a:t>When someone uses the Quote Engine</a:t>
            </a:r>
            <a:br>
              <a:rPr lang="en-CA" sz="1600" dirty="0" smtClean="0"/>
            </a:br>
            <a:r>
              <a:rPr lang="en-CA" sz="1600" dirty="0" smtClean="0"/>
              <a:t>or the Medicare Genie on your website: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CA" sz="1400" dirty="0" smtClean="0"/>
              <a:t>No Lead Sharing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CA" sz="1400" dirty="0" smtClean="0"/>
              <a:t>Every lead comes to you, and you alone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CA" sz="1600" dirty="0" smtClean="0"/>
              <a:t>Already have a website?  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CA" sz="1400" dirty="0" smtClean="0"/>
              <a:t>This website can quickly and easily be linked to your other website.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CA" sz="1600" u="sng" dirty="0" smtClean="0"/>
              <a:t>Your Medicare Genie is portable</a:t>
            </a:r>
            <a:r>
              <a:rPr lang="en-CA" sz="1600" dirty="0" smtClean="0"/>
              <a:t>: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CA" sz="1400" dirty="0" smtClean="0"/>
              <a:t>Place it wherever it will be seen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CA" sz="1400" dirty="0" smtClean="0"/>
              <a:t>Websites for Radio Stations, Senior Centers, Local Newspapers, Local Pharmacies, Grocery Stores, etc.</a:t>
            </a:r>
          </a:p>
          <a:p>
            <a:pPr marL="640080" lvl="2" indent="-182880">
              <a:buFont typeface="Arial" pitchFamily="34" charset="0"/>
              <a:buChar char="•"/>
            </a:pPr>
            <a:r>
              <a:rPr lang="en-CA" sz="1400" dirty="0" smtClean="0"/>
              <a:t>Someone clicks on it and uses it (regardless of location) that lead is yours!</a:t>
            </a:r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5" name="Picture 4" descr="battle_Logo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print"/>
          <a:srcRect l="21554" t="5413" r="22431" b="6839"/>
          <a:stretch>
            <a:fillRect/>
          </a:stretch>
        </p:blipFill>
        <p:spPr bwMode="auto">
          <a:xfrm>
            <a:off x="3779912" y="620688"/>
            <a:ext cx="525658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39952" y="1886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hlinkClick r:id="rId4"/>
              </a:rPr>
              <a:t>www.BestMedicareQuotes.com</a:t>
            </a:r>
            <a:endParaRPr lang="en-CA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464496" cy="1162050"/>
          </a:xfrm>
        </p:spPr>
        <p:txBody>
          <a:bodyPr lIns="36000" rIns="36000">
            <a:normAutofit/>
          </a:bodyPr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en-CA" sz="2400" u="sng" dirty="0" smtClean="0"/>
              <a:t>Your Medicare Genie is Portable:</a:t>
            </a:r>
            <a:r>
              <a:rPr lang="en-CA" u="sng" dirty="0" smtClean="0"/>
              <a:t/>
            </a:r>
            <a:br>
              <a:rPr lang="en-CA" u="sng" dirty="0" smtClean="0"/>
            </a:b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742" y="1435100"/>
            <a:ext cx="4392488" cy="4813300"/>
          </a:xfrm>
        </p:spPr>
        <p:txBody>
          <a:bodyPr/>
          <a:lstStyle/>
          <a:p>
            <a:r>
              <a:rPr lang="en-CA" sz="1800" b="1" dirty="0" smtClean="0"/>
              <a:t>Can be placed anywhere, and everywhere!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Radio Stations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Newspapers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Senior Centers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Local Pharmacies </a:t>
            </a:r>
          </a:p>
          <a:p>
            <a:pPr lvl="1" indent="-182880"/>
            <a:endParaRPr lang="en-CA" dirty="0" smtClean="0"/>
          </a:p>
          <a:p>
            <a:r>
              <a:rPr lang="en-CA" sz="1800" b="1" dirty="0" smtClean="0"/>
              <a:t>Suggest to vendors a </a:t>
            </a:r>
            <a:r>
              <a:rPr lang="en-CA" sz="1800" b="1" u="sng" dirty="0" smtClean="0"/>
              <a:t>link exchange</a:t>
            </a:r>
            <a:r>
              <a:rPr lang="en-CA" sz="1800" b="1" dirty="0" smtClean="0"/>
              <a:t> or </a:t>
            </a:r>
            <a:br>
              <a:rPr lang="en-CA" sz="1800" b="1" dirty="0" smtClean="0"/>
            </a:br>
            <a:r>
              <a:rPr lang="en-CA" sz="1800" b="1" u="sng" dirty="0" smtClean="0"/>
              <a:t>referral</a:t>
            </a:r>
            <a:r>
              <a:rPr lang="en-CA" sz="1800" b="1" dirty="0" smtClean="0"/>
              <a:t> to place the Genie: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Show them the Genie, and how helpful it is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Ask them to place it on their site as a public service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In exchange, you will link to their site and refer any </a:t>
            </a:r>
            <a:br>
              <a:rPr lang="en-CA" dirty="0" smtClean="0"/>
            </a:br>
            <a:r>
              <a:rPr lang="en-CA" dirty="0" smtClean="0"/>
              <a:t>relevant business back to them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This builds credibility for both sites, and also greatly increases SEO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You are simultaneously building a </a:t>
            </a:r>
            <a:r>
              <a:rPr lang="en-CA" u="sng" dirty="0" smtClean="0"/>
              <a:t>referral network</a:t>
            </a:r>
          </a:p>
          <a:p>
            <a:pPr lvl="1" indent="-182880"/>
            <a:endParaRPr lang="en-CA" u="sng" dirty="0" smtClean="0"/>
          </a:p>
          <a:p>
            <a:r>
              <a:rPr lang="en-CA" sz="1800" b="1" dirty="0" smtClean="0"/>
              <a:t>100% of these leads are yours</a:t>
            </a:r>
            <a:r>
              <a:rPr lang="en-CA" sz="1800" b="1" u="sng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7" name="Content Placeholder 6" descr="genielogo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95800" y="1752600"/>
            <a:ext cx="4319487" cy="3239616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9000"/>
              </a:srgbClr>
            </a:outerShdw>
          </a:effectLst>
        </p:spPr>
      </p:pic>
      <p:pic>
        <p:nvPicPr>
          <p:cNvPr id="8" name="Picture 7" descr="battle_Logo[1]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013" y="605009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possibilities are infinite and so is the lead potential!</a:t>
            </a:r>
            <a:endParaRPr lang="en-US" sz="24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9/14/2011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2011 American Health Value, LLC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93543"/>
            <a:ext cx="6228184" cy="648072"/>
          </a:xfrm>
        </p:spPr>
        <p:txBody>
          <a:bodyPr lIns="0" rIns="0">
            <a:normAutofit/>
          </a:bodyPr>
          <a:lstStyle/>
          <a:p>
            <a:pPr algn="ctr"/>
            <a:r>
              <a:rPr lang="en-CA" sz="2400" u="sng" dirty="0" smtClean="0"/>
              <a:t>B.A.T.T.L.E. is Your Email Marketing Machine</a:t>
            </a:r>
            <a:endParaRPr lang="en-CA" sz="2400" dirty="0"/>
          </a:p>
        </p:txBody>
      </p:sp>
      <p:pic>
        <p:nvPicPr>
          <p:cNvPr id="6" name="Content Placeholder 5" descr="emailmarke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828800"/>
            <a:ext cx="3338264" cy="3466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80" y="908720"/>
            <a:ext cx="4968552" cy="5832648"/>
          </a:xfrm>
        </p:spPr>
        <p:txBody>
          <a:bodyPr>
            <a:normAutofit lnSpcReduction="10000"/>
          </a:bodyPr>
          <a:lstStyle/>
          <a:p>
            <a:r>
              <a:rPr lang="en-CA" sz="1800" b="1" u="sng" dirty="0" smtClean="0"/>
              <a:t/>
            </a:r>
            <a:br>
              <a:rPr lang="en-CA" sz="1800" b="1" u="sng" dirty="0" smtClean="0"/>
            </a:br>
            <a:endParaRPr lang="en-CA" sz="1800" b="1" dirty="0" smtClean="0"/>
          </a:p>
          <a:p>
            <a:pPr indent="-182880"/>
            <a:r>
              <a:rPr lang="en-CA" sz="1600" b="1" dirty="0" smtClean="0"/>
              <a:t>100% Automated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Set it and forget it</a:t>
            </a:r>
          </a:p>
          <a:p>
            <a:pPr lvl="1" indent="-182880"/>
            <a:endParaRPr lang="en-CA" dirty="0" smtClean="0"/>
          </a:p>
          <a:p>
            <a:pPr indent="-182880"/>
            <a:r>
              <a:rPr lang="en-CA" sz="1600" b="1" dirty="0" smtClean="0"/>
              <a:t>100% Customizable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All emails are pre-written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Personalized with your name and contact info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Ability to opt in/opt out on a client by client basis</a:t>
            </a:r>
          </a:p>
          <a:p>
            <a:pPr lvl="1" indent="-182880"/>
            <a:endParaRPr lang="en-CA" dirty="0" smtClean="0"/>
          </a:p>
          <a:p>
            <a:pPr indent="-182880"/>
            <a:r>
              <a:rPr lang="en-CA" b="1" dirty="0" smtClean="0"/>
              <a:t>TOMA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Top of the Mind Awareness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12 emails/year keeps you relevant &amp; accessible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Never hear the phrase: “</a:t>
            </a:r>
            <a:r>
              <a:rPr lang="en-CA" sz="1200" i="1" dirty="0" smtClean="0"/>
              <a:t>I only hear from you when </a:t>
            </a:r>
            <a:r>
              <a:rPr lang="en-CA" i="1" dirty="0" smtClean="0"/>
              <a:t/>
            </a:r>
            <a:br>
              <a:rPr lang="en-CA" i="1" dirty="0" smtClean="0"/>
            </a:br>
            <a:r>
              <a:rPr lang="en-CA" sz="1200" i="1" dirty="0" smtClean="0"/>
              <a:t>you’re selling me something”</a:t>
            </a:r>
            <a:endParaRPr lang="en-CA" dirty="0" smtClean="0"/>
          </a:p>
          <a:p>
            <a:pPr lvl="1" indent="-182880"/>
            <a:endParaRPr lang="en-CA" sz="1200" dirty="0" smtClean="0"/>
          </a:p>
          <a:p>
            <a:pPr indent="-182880"/>
            <a:r>
              <a:rPr lang="en-CA" sz="1600" b="1" dirty="0" smtClean="0"/>
              <a:t>Pick the ‘Low Hanging Fruit’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Informs your clients of all your products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Never lose another client because they didn’t know you sold it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What’s not right for them now may be right in 6 months, </a:t>
            </a:r>
            <a:br>
              <a:rPr lang="en-CA" dirty="0" smtClean="0"/>
            </a:br>
            <a:r>
              <a:rPr lang="en-CA" dirty="0" smtClean="0"/>
              <a:t>and they’ll know you sell it</a:t>
            </a:r>
          </a:p>
          <a:p>
            <a:pPr lvl="1" indent="-182880"/>
            <a:endParaRPr lang="en-CA" dirty="0" smtClean="0"/>
          </a:p>
          <a:p>
            <a:pPr indent="-182880"/>
            <a:r>
              <a:rPr lang="en-CA" sz="1600" b="1" dirty="0" smtClean="0"/>
              <a:t>Make Your Cross-Sales Automatic: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CA" dirty="0" smtClean="0"/>
              <a:t>They approach you when they’re ready, because </a:t>
            </a:r>
            <a:br>
              <a:rPr lang="en-CA" dirty="0" smtClean="0"/>
            </a:br>
            <a:r>
              <a:rPr lang="en-CA" dirty="0" smtClean="0"/>
              <a:t>they know you’re the authority on the product they need</a:t>
            </a:r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sz="1600" dirty="0" smtClean="0"/>
          </a:p>
          <a:p>
            <a:pPr>
              <a:buFont typeface="Arial" pitchFamily="34" charset="0"/>
              <a:buChar char="•"/>
            </a:pPr>
            <a:endParaRPr lang="en-CA" sz="1800" dirty="0" smtClean="0"/>
          </a:p>
          <a:p>
            <a:pPr lvl="2">
              <a:buFont typeface="Arial" pitchFamily="34" charset="0"/>
              <a:buChar char="•"/>
            </a:pPr>
            <a:endParaRPr lang="en-CA" sz="1400" dirty="0"/>
          </a:p>
        </p:txBody>
      </p:sp>
      <p:pic>
        <p:nvPicPr>
          <p:cNvPr id="5" name="Picture 4" descr="battle_Logo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13" y="188640"/>
            <a:ext cx="4680520" cy="1067718"/>
          </a:xfrm>
        </p:spPr>
        <p:txBody>
          <a:bodyPr>
            <a:normAutofit/>
          </a:bodyPr>
          <a:lstStyle/>
          <a:p>
            <a:pPr algn="ctr"/>
            <a:r>
              <a:rPr lang="en-US" sz="2400" u="sng" dirty="0" smtClean="0"/>
              <a:t>Make Direct Mail Work for You</a:t>
            </a:r>
            <a:endParaRPr lang="en-US" sz="2400" u="sng" dirty="0"/>
          </a:p>
        </p:txBody>
      </p:sp>
      <p:pic>
        <p:nvPicPr>
          <p:cNvPr id="6" name="Content Placeholder 5" descr="mailbo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828800"/>
            <a:ext cx="4113647" cy="315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878" y="1412776"/>
            <a:ext cx="4392488" cy="5328592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You Tell Us </a:t>
            </a:r>
            <a:r>
              <a:rPr lang="en-US" sz="1600" b="1" u="sng" dirty="0" smtClean="0"/>
              <a:t>What to Send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Choose from pre-designed, proven templates or</a:t>
            </a:r>
            <a:br>
              <a:rPr lang="en-US" dirty="0" smtClean="0"/>
            </a:br>
            <a:r>
              <a:rPr lang="en-US" dirty="0" smtClean="0"/>
              <a:t> design your own customized pieces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Mix &amp; match designs to see what works best for</a:t>
            </a:r>
            <a:br>
              <a:rPr lang="en-US" dirty="0" smtClean="0"/>
            </a:br>
            <a:r>
              <a:rPr lang="en-US" dirty="0" smtClean="0"/>
              <a:t> your audience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Choose the number you want to send each day/week/month</a:t>
            </a:r>
          </a:p>
          <a:p>
            <a:pPr indent="-182880"/>
            <a:r>
              <a:rPr lang="en-US" sz="1600" b="1" dirty="0" smtClean="0"/>
              <a:t>You Tell Us </a:t>
            </a:r>
            <a:r>
              <a:rPr lang="en-US" sz="1600" b="1" u="sng" dirty="0" smtClean="0"/>
              <a:t>When to Send It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Choose the dates you want the mailers sent out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Can be one-time or recurring blasts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Send them daily/weekly/monthly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Turn them on/off at your convenience</a:t>
            </a:r>
          </a:p>
          <a:p>
            <a:pPr indent="-182880"/>
            <a:r>
              <a:rPr lang="en-US" sz="1600" b="1" dirty="0" smtClean="0"/>
              <a:t>You Tell Us </a:t>
            </a:r>
            <a:r>
              <a:rPr lang="en-US" sz="1600" b="1" u="sng" dirty="0" smtClean="0"/>
              <a:t>Who to Send it To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Choose to blanket large areas, or narrow your</a:t>
            </a:r>
            <a:br>
              <a:rPr lang="en-US" dirty="0" smtClean="0"/>
            </a:br>
            <a:r>
              <a:rPr lang="en-US" dirty="0" smtClean="0"/>
              <a:t>crosshairs with specific data or demographics:</a:t>
            </a:r>
          </a:p>
          <a:p>
            <a:pPr lvl="2" indent="-182880"/>
            <a:r>
              <a:rPr lang="en-US" dirty="0" smtClean="0"/>
              <a:t>-Age	-Net Worth	</a:t>
            </a:r>
          </a:p>
          <a:p>
            <a:pPr lvl="2" indent="-182880"/>
            <a:r>
              <a:rPr lang="en-US" dirty="0" smtClean="0"/>
              <a:t>-Income	-State/County/City/Zip</a:t>
            </a:r>
          </a:p>
          <a:p>
            <a:pPr indent="-182880"/>
            <a:r>
              <a:rPr lang="en-US" sz="1600" b="1" u="sng" dirty="0" smtClean="0"/>
              <a:t>All Leads Go Straight to You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Interested prospects go straight to your website or,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dirty="0" smtClean="0"/>
              <a:t>Return the card as instructed and their information is scanned directly into your B.A.T.T.L.E. System automatically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</p:txBody>
      </p:sp>
      <p:pic>
        <p:nvPicPr>
          <p:cNvPr id="5" name="Picture 4" descr="battle_Logo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872093">
            <a:off x="5239769" y="2570667"/>
            <a:ext cx="745840" cy="22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B.A.T.T.L.E.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 rot="1751274">
            <a:off x="5040455" y="2371280"/>
            <a:ext cx="544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B.A.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 rot="385735">
            <a:off x="4984245" y="2634721"/>
            <a:ext cx="453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B.A.T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 rot="573293">
            <a:off x="5220381" y="2924456"/>
            <a:ext cx="13140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Your Prospects +</a:t>
            </a:r>
          </a:p>
          <a:p>
            <a:pPr algn="ctr"/>
            <a:r>
              <a:rPr lang="en-US" sz="1050" u="sng" dirty="0" smtClean="0"/>
              <a:t>Your Guidelines</a:t>
            </a:r>
          </a:p>
          <a:p>
            <a:pPr algn="ctr"/>
            <a:r>
              <a:rPr lang="en-US" sz="1050" b="1" dirty="0" smtClean="0"/>
              <a:t>Your Leads</a:t>
            </a:r>
            <a:endParaRPr lang="en-US" sz="1050" b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3050"/>
            <a:ext cx="6192688" cy="11620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Referrals:  How to Get Them &amp; Why You Need Them</a:t>
            </a:r>
            <a:br>
              <a:rPr lang="en-US" u="sng" dirty="0" smtClean="0"/>
            </a:br>
            <a:endParaRPr lang="en-US" u="sng" dirty="0"/>
          </a:p>
        </p:txBody>
      </p:sp>
      <p:pic>
        <p:nvPicPr>
          <p:cNvPr id="6" name="Content Placeholder 5" descr="referr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752600"/>
            <a:ext cx="4251963" cy="3886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878" y="1435100"/>
            <a:ext cx="3816424" cy="5306268"/>
          </a:xfrm>
        </p:spPr>
        <p:txBody>
          <a:bodyPr/>
          <a:lstStyle/>
          <a:p>
            <a:pPr indent="-182880"/>
            <a:r>
              <a:rPr lang="en-US" sz="1800" b="1" dirty="0" smtClean="0"/>
              <a:t>How to Get Them: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400" dirty="0" smtClean="0"/>
              <a:t>Talk w/ P &amp; C Agents, Attorneys, Pharmacists, etc.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400" dirty="0" smtClean="0"/>
              <a:t>Target any line of business that frequently comes up that you don’t currently service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400" dirty="0" smtClean="0"/>
              <a:t>The more diverse the better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400" dirty="0" smtClean="0"/>
              <a:t>Approach these specialists and offer a referral program</a:t>
            </a:r>
          </a:p>
          <a:p>
            <a:pPr lvl="1" indent="-182880">
              <a:buFont typeface="Arial" pitchFamily="34" charset="0"/>
              <a:buChar char="•"/>
            </a:pPr>
            <a:endParaRPr lang="en-US" dirty="0" smtClean="0"/>
          </a:p>
          <a:p>
            <a:pPr indent="-182880"/>
            <a:r>
              <a:rPr lang="en-US" sz="1800" b="1" dirty="0" smtClean="0"/>
              <a:t>Why You Need Them: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400" dirty="0" smtClean="0"/>
              <a:t>Referrals offer an unlimited stream of clients that you theoretically have done nothing to seek out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400" dirty="0" smtClean="0"/>
              <a:t>By sending people to other specialists when you can’t help them, you will receive clients from those specialists in return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400" dirty="0" smtClean="0"/>
              <a:t>Free leads for helping others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400" dirty="0" smtClean="0"/>
              <a:t>Very similar to “Placing the Medicare Genie”</a:t>
            </a:r>
          </a:p>
          <a:p>
            <a:pPr lvl="1" indent="-182880">
              <a:buFont typeface="Arial" pitchFamily="34" charset="0"/>
              <a:buChar char="•"/>
            </a:pPr>
            <a:r>
              <a:rPr lang="en-US" sz="1400" dirty="0" smtClean="0"/>
              <a:t>Sit back, relax, and collect ‘bonus leads’</a:t>
            </a:r>
          </a:p>
        </p:txBody>
      </p:sp>
      <p:pic>
        <p:nvPicPr>
          <p:cNvPr id="5" name="Picture 4" descr="battle_Logo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CA" sz="2800" b="1" u="sng" dirty="0" smtClean="0">
                <a:ln w="11430">
                  <a:solidFill>
                    <a:srgbClr val="0058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CA" sz="2800" b="1" u="sng" dirty="0" smtClean="0">
                <a:ln w="11430">
                  <a:solidFill>
                    <a:srgbClr val="0058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CA" sz="3600" b="1" u="sng" dirty="0">
              <a:ln w="3175">
                <a:solidFill>
                  <a:srgbClr val="005800">
                    <a:alpha val="83000"/>
                  </a:srgbClr>
                </a:solidFill>
              </a:ln>
              <a:solidFill>
                <a:srgbClr val="EEC100"/>
              </a:solidFill>
              <a:effectLst>
                <a:outerShdw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battle_Logo[1]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667125" cy="692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76470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u="sng" dirty="0" smtClean="0">
                <a:latin typeface="+mj-lt"/>
                <a:cs typeface="Arial" pitchFamily="34" charset="0"/>
              </a:rPr>
              <a:t>Lead Generation Overview</a:t>
            </a:r>
            <a:endParaRPr lang="en-CA" sz="3600" b="1" u="sng" dirty="0">
              <a:latin typeface="+mj-lt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5A45-487C-4BC2-89EC-6E4C61AB75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American Health Value, LLC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850</Words>
  <Application>Microsoft Office PowerPoint</Application>
  <PresentationFormat>On-screen Show (4:3)</PresentationFormat>
  <Paragraphs>282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What is B.A.T.T.L.E.</vt:lpstr>
      <vt:lpstr>MyNewMedicare.com: </vt:lpstr>
      <vt:lpstr>Your New, Automated &amp; Customized Medicare Website:</vt:lpstr>
      <vt:lpstr> Your Medicare Genie is Portable: </vt:lpstr>
      <vt:lpstr>B.A.T.T.L.E. is Your Email Marketing Machine</vt:lpstr>
      <vt:lpstr>Make Direct Mail Work for You</vt:lpstr>
      <vt:lpstr> Referrals:  How to Get Them &amp; Why You Need Them </vt:lpstr>
      <vt:lpstr> </vt:lpstr>
      <vt:lpstr>BATTLE’s Powerful CRM Platform</vt:lpstr>
      <vt:lpstr>B.A.T.T.L.E. Is Safe &amp; Secure</vt:lpstr>
      <vt:lpstr>B.A.T.T.L.E. Is Versatile:</vt:lpstr>
      <vt:lpstr>Customer Service &amp; Support</vt:lpstr>
      <vt:lpstr>Pricing and Subscription Info </vt:lpstr>
      <vt:lpstr>Slide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</dc:creator>
  <cp:lastModifiedBy>Adam Berry</cp:lastModifiedBy>
  <cp:revision>127</cp:revision>
  <dcterms:created xsi:type="dcterms:W3CDTF">2011-09-08T23:16:31Z</dcterms:created>
  <dcterms:modified xsi:type="dcterms:W3CDTF">2011-11-02T00:15:55Z</dcterms:modified>
</cp:coreProperties>
</file>